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4" r:id="rId2"/>
  </p:sldMasterIdLst>
  <p:notesMasterIdLst>
    <p:notesMasterId r:id="rId101"/>
  </p:notesMasterIdLst>
  <p:handoutMasterIdLst>
    <p:handoutMasterId r:id="rId102"/>
  </p:handoutMasterIdLst>
  <p:sldIdLst>
    <p:sldId id="560" r:id="rId3"/>
    <p:sldId id="862" r:id="rId4"/>
    <p:sldId id="621" r:id="rId5"/>
    <p:sldId id="765" r:id="rId6"/>
    <p:sldId id="860" r:id="rId7"/>
    <p:sldId id="813" r:id="rId8"/>
    <p:sldId id="814" r:id="rId9"/>
    <p:sldId id="815" r:id="rId10"/>
    <p:sldId id="816" r:id="rId11"/>
    <p:sldId id="817" r:id="rId12"/>
    <p:sldId id="818" r:id="rId13"/>
    <p:sldId id="819" r:id="rId14"/>
    <p:sldId id="820" r:id="rId15"/>
    <p:sldId id="821" r:id="rId16"/>
    <p:sldId id="822" r:id="rId17"/>
    <p:sldId id="823" r:id="rId18"/>
    <p:sldId id="827" r:id="rId19"/>
    <p:sldId id="716" r:id="rId20"/>
    <p:sldId id="826" r:id="rId21"/>
    <p:sldId id="863" r:id="rId22"/>
    <p:sldId id="866" r:id="rId23"/>
    <p:sldId id="801" r:id="rId24"/>
    <p:sldId id="800" r:id="rId25"/>
    <p:sldId id="737" r:id="rId26"/>
    <p:sldId id="627" r:id="rId27"/>
    <p:sldId id="739" r:id="rId28"/>
    <p:sldId id="848" r:id="rId29"/>
    <p:sldId id="857" r:id="rId30"/>
    <p:sldId id="626" r:id="rId31"/>
    <p:sldId id="798" r:id="rId32"/>
    <p:sldId id="803" r:id="rId33"/>
    <p:sldId id="804" r:id="rId34"/>
    <p:sldId id="805" r:id="rId35"/>
    <p:sldId id="855" r:id="rId36"/>
    <p:sldId id="787" r:id="rId37"/>
    <p:sldId id="768" r:id="rId38"/>
    <p:sldId id="789" r:id="rId39"/>
    <p:sldId id="769" r:id="rId40"/>
    <p:sldId id="788" r:id="rId41"/>
    <p:sldId id="796" r:id="rId42"/>
    <p:sldId id="797" r:id="rId43"/>
    <p:sldId id="806" r:id="rId44"/>
    <p:sldId id="807" r:id="rId45"/>
    <p:sldId id="808" r:id="rId46"/>
    <p:sldId id="811" r:id="rId47"/>
    <p:sldId id="812" r:id="rId48"/>
    <p:sldId id="861" r:id="rId49"/>
    <p:sldId id="786" r:id="rId50"/>
    <p:sldId id="623" r:id="rId51"/>
    <p:sldId id="624" r:id="rId52"/>
    <p:sldId id="802" r:id="rId53"/>
    <p:sldId id="628" r:id="rId54"/>
    <p:sldId id="629" r:id="rId55"/>
    <p:sldId id="854" r:id="rId56"/>
    <p:sldId id="852" r:id="rId57"/>
    <p:sldId id="742" r:id="rId58"/>
    <p:sldId id="853" r:id="rId59"/>
    <p:sldId id="745" r:id="rId60"/>
    <p:sldId id="746" r:id="rId61"/>
    <p:sldId id="748" r:id="rId62"/>
    <p:sldId id="749" r:id="rId63"/>
    <p:sldId id="750" r:id="rId64"/>
    <p:sldId id="630" r:id="rId65"/>
    <p:sldId id="631" r:id="rId66"/>
    <p:sldId id="632" r:id="rId67"/>
    <p:sldId id="633" r:id="rId68"/>
    <p:sldId id="634" r:id="rId69"/>
    <p:sldId id="635" r:id="rId70"/>
    <p:sldId id="785" r:id="rId71"/>
    <p:sldId id="770" r:id="rId72"/>
    <p:sldId id="771" r:id="rId73"/>
    <p:sldId id="772" r:id="rId74"/>
    <p:sldId id="773" r:id="rId75"/>
    <p:sldId id="774" r:id="rId76"/>
    <p:sldId id="775" r:id="rId77"/>
    <p:sldId id="776" r:id="rId78"/>
    <p:sldId id="777" r:id="rId79"/>
    <p:sldId id="778" r:id="rId80"/>
    <p:sldId id="779" r:id="rId81"/>
    <p:sldId id="780" r:id="rId82"/>
    <p:sldId id="781" r:id="rId83"/>
    <p:sldId id="782" r:id="rId84"/>
    <p:sldId id="783" r:id="rId85"/>
    <p:sldId id="784" r:id="rId86"/>
    <p:sldId id="715" r:id="rId87"/>
    <p:sldId id="717" r:id="rId88"/>
    <p:sldId id="718" r:id="rId89"/>
    <p:sldId id="719" r:id="rId90"/>
    <p:sldId id="720" r:id="rId91"/>
    <p:sldId id="721" r:id="rId92"/>
    <p:sldId id="722" r:id="rId93"/>
    <p:sldId id="723" r:id="rId94"/>
    <p:sldId id="724" r:id="rId95"/>
    <p:sldId id="725" r:id="rId96"/>
    <p:sldId id="726" r:id="rId97"/>
    <p:sldId id="727" r:id="rId98"/>
    <p:sldId id="867" r:id="rId99"/>
    <p:sldId id="469" r:id="rId100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6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93" autoAdjust="0"/>
    <p:restoredTop sz="86423" autoAdjust="0"/>
  </p:normalViewPr>
  <p:slideViewPr>
    <p:cSldViewPr snapToGrid="0">
      <p:cViewPr varScale="1">
        <p:scale>
          <a:sx n="152" d="100"/>
          <a:sy n="152" d="100"/>
        </p:scale>
        <p:origin x="594" y="138"/>
      </p:cViewPr>
      <p:guideLst/>
    </p:cSldViewPr>
  </p:slideViewPr>
  <p:outlineViewPr>
    <p:cViewPr>
      <p:scale>
        <a:sx n="33" d="100"/>
        <a:sy n="33" d="100"/>
      </p:scale>
      <p:origin x="0" y="-1351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634C05A-6248-4E84-888D-D008CE1F6E43}" type="presOf" srcId="{784A204F-39B2-4BEA-96B1-11F7BDAAE713}" destId="{3DC073B8-1263-4D5E-8B9E-DE4E458DE001}" srcOrd="0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A7C211D5-1923-4DEC-B88A-8C49FA253129}" type="presOf" srcId="{92F12924-3372-4970-8BEE-870733609D97}" destId="{852B0604-AAF3-44C4-BCE5-FCB07BCD8729}" srcOrd="0" destOrd="0" presId="urn:microsoft.com/office/officeart/2005/8/layout/pyramid1"/>
    <dgm:cxn modelId="{171116A8-3087-4F3D-B181-76188EF5BD53}" type="presOf" srcId="{3B7F6A6D-AB1A-48C4-843E-21891542A12E}" destId="{8588347B-7650-41CE-AE42-AB2747524ED9}" srcOrd="1" destOrd="0" presId="urn:microsoft.com/office/officeart/2005/8/layout/pyramid1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07DFECD4-7335-430F-BEDA-E6EDEBA654AC}" type="presOf" srcId="{3B7F6A6D-AB1A-48C4-843E-21891542A12E}" destId="{E3192125-882D-4D42-8912-19BAED393EE7}" srcOrd="0" destOrd="0" presId="urn:microsoft.com/office/officeart/2005/8/layout/pyramid1"/>
    <dgm:cxn modelId="{27B380AB-899E-4CDE-AAC2-31597E44BC83}" type="presOf" srcId="{92F12924-3372-4970-8BEE-870733609D97}" destId="{B92B5627-DA12-4E05-9E05-55708E5D9A21}" srcOrd="1" destOrd="0" presId="urn:microsoft.com/office/officeart/2005/8/layout/pyramid1"/>
    <dgm:cxn modelId="{0F10DFE4-FB26-4C8B-9160-3214ACA769D7}" type="presOf" srcId="{6133C92F-0B9A-427B-8A0C-2B41A56E1E6D}" destId="{7F7963F0-2151-447B-A150-C73EB2DFF065}" srcOrd="0" destOrd="0" presId="urn:microsoft.com/office/officeart/2005/8/layout/pyramid1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2D14026C-73A2-4B43-BCC2-1C098C803F75}" type="presOf" srcId="{784A204F-39B2-4BEA-96B1-11F7BDAAE713}" destId="{7C40718A-EA4F-4AE2-AE4A-5E964245CB2A}" srcOrd="1" destOrd="0" presId="urn:microsoft.com/office/officeart/2005/8/layout/pyramid1"/>
    <dgm:cxn modelId="{807246AE-C25F-4602-A3C7-A696D3F0EE5F}" type="presParOf" srcId="{7F7963F0-2151-447B-A150-C73EB2DFF065}" destId="{314F40B3-7182-4D79-8392-D54B9AC8A4C6}" srcOrd="0" destOrd="0" presId="urn:microsoft.com/office/officeart/2005/8/layout/pyramid1"/>
    <dgm:cxn modelId="{0D0FE102-6B3F-48AC-9D36-895D1639D445}" type="presParOf" srcId="{314F40B3-7182-4D79-8392-D54B9AC8A4C6}" destId="{E3192125-882D-4D42-8912-19BAED393EE7}" srcOrd="0" destOrd="0" presId="urn:microsoft.com/office/officeart/2005/8/layout/pyramid1"/>
    <dgm:cxn modelId="{CF9EB66D-3DCA-4248-8BB8-00E58826CB9C}" type="presParOf" srcId="{314F40B3-7182-4D79-8392-D54B9AC8A4C6}" destId="{8588347B-7650-41CE-AE42-AB2747524ED9}" srcOrd="1" destOrd="0" presId="urn:microsoft.com/office/officeart/2005/8/layout/pyramid1"/>
    <dgm:cxn modelId="{C4464C7B-E14D-42B6-A400-43120270B4C5}" type="presParOf" srcId="{7F7963F0-2151-447B-A150-C73EB2DFF065}" destId="{C50CADF1-96CC-49E2-B263-D24CFA34C3BD}" srcOrd="1" destOrd="0" presId="urn:microsoft.com/office/officeart/2005/8/layout/pyramid1"/>
    <dgm:cxn modelId="{2B6AF546-89F4-4C55-B178-0C9F1DA62CDE}" type="presParOf" srcId="{C50CADF1-96CC-49E2-B263-D24CFA34C3BD}" destId="{852B0604-AAF3-44C4-BCE5-FCB07BCD8729}" srcOrd="0" destOrd="0" presId="urn:microsoft.com/office/officeart/2005/8/layout/pyramid1"/>
    <dgm:cxn modelId="{EBBA7349-0739-4C1E-B459-83EAEDA261F0}" type="presParOf" srcId="{C50CADF1-96CC-49E2-B263-D24CFA34C3BD}" destId="{B92B5627-DA12-4E05-9E05-55708E5D9A21}" srcOrd="1" destOrd="0" presId="urn:microsoft.com/office/officeart/2005/8/layout/pyramid1"/>
    <dgm:cxn modelId="{DD7EAB4D-66A1-41DA-90C9-906E119BC7FD}" type="presParOf" srcId="{7F7963F0-2151-447B-A150-C73EB2DFF065}" destId="{9D2FD54E-10B7-4ACA-981D-358B58AD879E}" srcOrd="2" destOrd="0" presId="urn:microsoft.com/office/officeart/2005/8/layout/pyramid1"/>
    <dgm:cxn modelId="{1BA08168-7D2A-462C-97B9-1759B026A5D5}" type="presParOf" srcId="{9D2FD54E-10B7-4ACA-981D-358B58AD879E}" destId="{3DC073B8-1263-4D5E-8B9E-DE4E458DE001}" srcOrd="0" destOrd="0" presId="urn:microsoft.com/office/officeart/2005/8/layout/pyramid1"/>
    <dgm:cxn modelId="{B44769D8-05C3-4546-8658-F4B1D31AEB63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33E82FA-6051-49E6-B971-FF0D490CE6BA}" type="presOf" srcId="{92F12924-3372-4970-8BEE-870733609D97}" destId="{852B0604-AAF3-44C4-BCE5-FCB07BCD8729}" srcOrd="0" destOrd="0" presId="urn:microsoft.com/office/officeart/2005/8/layout/pyramid1"/>
    <dgm:cxn modelId="{F327195B-DD5F-4F0F-96EA-72BDA4802675}" type="presOf" srcId="{784A204F-39B2-4BEA-96B1-11F7BDAAE713}" destId="{7C40718A-EA4F-4AE2-AE4A-5E964245CB2A}" srcOrd="1" destOrd="0" presId="urn:microsoft.com/office/officeart/2005/8/layout/pyramid1"/>
    <dgm:cxn modelId="{A5F4252A-537C-4992-B61C-783D7FC181AE}" type="presOf" srcId="{3B7F6A6D-AB1A-48C4-843E-21891542A12E}" destId="{E3192125-882D-4D42-8912-19BAED393EE7}" srcOrd="0" destOrd="0" presId="urn:microsoft.com/office/officeart/2005/8/layout/pyramid1"/>
    <dgm:cxn modelId="{CFB62B91-2BBB-4D4B-8A17-F4CE8C9DC00C}" type="presOf" srcId="{92F12924-3372-4970-8BEE-870733609D97}" destId="{B92B5627-DA12-4E05-9E05-55708E5D9A21}" srcOrd="1" destOrd="0" presId="urn:microsoft.com/office/officeart/2005/8/layout/pyramid1"/>
    <dgm:cxn modelId="{B8334922-5445-4E27-8CEF-24301876C321}" type="presOf" srcId="{784A204F-39B2-4BEA-96B1-11F7BDAAE713}" destId="{3DC073B8-1263-4D5E-8B9E-DE4E458DE001}" srcOrd="0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FA8EA1FF-7488-455C-8C92-5F87D75895D2}" type="presOf" srcId="{6133C92F-0B9A-427B-8A0C-2B41A56E1E6D}" destId="{7F7963F0-2151-447B-A150-C73EB2DFF065}" srcOrd="0" destOrd="0" presId="urn:microsoft.com/office/officeart/2005/8/layout/pyramid1"/>
    <dgm:cxn modelId="{B0AB1CE8-7252-4413-BBB0-804CB5DDCE1E}" type="presOf" srcId="{3B7F6A6D-AB1A-48C4-843E-21891542A12E}" destId="{8588347B-7650-41CE-AE42-AB2747524ED9}" srcOrd="1" destOrd="0" presId="urn:microsoft.com/office/officeart/2005/8/layout/pyramid1"/>
    <dgm:cxn modelId="{1710688D-C877-4666-BC07-27565C7BA5BA}" type="presParOf" srcId="{7F7963F0-2151-447B-A150-C73EB2DFF065}" destId="{314F40B3-7182-4D79-8392-D54B9AC8A4C6}" srcOrd="0" destOrd="0" presId="urn:microsoft.com/office/officeart/2005/8/layout/pyramid1"/>
    <dgm:cxn modelId="{80C71589-C0A5-4405-8E02-7A49766D96BE}" type="presParOf" srcId="{314F40B3-7182-4D79-8392-D54B9AC8A4C6}" destId="{E3192125-882D-4D42-8912-19BAED393EE7}" srcOrd="0" destOrd="0" presId="urn:microsoft.com/office/officeart/2005/8/layout/pyramid1"/>
    <dgm:cxn modelId="{B0C8E447-86E1-4570-84C6-CA63BDDD85DA}" type="presParOf" srcId="{314F40B3-7182-4D79-8392-D54B9AC8A4C6}" destId="{8588347B-7650-41CE-AE42-AB2747524ED9}" srcOrd="1" destOrd="0" presId="urn:microsoft.com/office/officeart/2005/8/layout/pyramid1"/>
    <dgm:cxn modelId="{4C8E5149-E801-47A6-9606-C2745D388A45}" type="presParOf" srcId="{7F7963F0-2151-447B-A150-C73EB2DFF065}" destId="{C50CADF1-96CC-49E2-B263-D24CFA34C3BD}" srcOrd="1" destOrd="0" presId="urn:microsoft.com/office/officeart/2005/8/layout/pyramid1"/>
    <dgm:cxn modelId="{3B6428EA-FB07-489E-B033-6E4FA1132D48}" type="presParOf" srcId="{C50CADF1-96CC-49E2-B263-D24CFA34C3BD}" destId="{852B0604-AAF3-44C4-BCE5-FCB07BCD8729}" srcOrd="0" destOrd="0" presId="urn:microsoft.com/office/officeart/2005/8/layout/pyramid1"/>
    <dgm:cxn modelId="{0370290A-6FB9-42E6-97BF-05D08AD04966}" type="presParOf" srcId="{C50CADF1-96CC-49E2-B263-D24CFA34C3BD}" destId="{B92B5627-DA12-4E05-9E05-55708E5D9A21}" srcOrd="1" destOrd="0" presId="urn:microsoft.com/office/officeart/2005/8/layout/pyramid1"/>
    <dgm:cxn modelId="{670E6158-C090-421A-A593-B4FE6E88018F}" type="presParOf" srcId="{7F7963F0-2151-447B-A150-C73EB2DFF065}" destId="{9D2FD54E-10B7-4ACA-981D-358B58AD879E}" srcOrd="2" destOrd="0" presId="urn:microsoft.com/office/officeart/2005/8/layout/pyramid1"/>
    <dgm:cxn modelId="{D3FEEC09-FC0A-41BD-94A0-5A4BA4F9488D}" type="presParOf" srcId="{9D2FD54E-10B7-4ACA-981D-358B58AD879E}" destId="{3DC073B8-1263-4D5E-8B9E-DE4E458DE001}" srcOrd="0" destOrd="0" presId="urn:microsoft.com/office/officeart/2005/8/layout/pyramid1"/>
    <dgm:cxn modelId="{34EBA768-E948-4B18-AF5F-F78972EB541E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CA16477-E5D9-4977-BFB0-3DD6BBBDC3D8}" type="presOf" srcId="{92F12924-3372-4970-8BEE-870733609D97}" destId="{852B0604-AAF3-44C4-BCE5-FCB07BCD8729}" srcOrd="0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A6D9B30D-B8A4-4463-8184-82D8CFAD1E34}" type="presOf" srcId="{3B7F6A6D-AB1A-48C4-843E-21891542A12E}" destId="{8588347B-7650-41CE-AE42-AB2747524ED9}" srcOrd="1" destOrd="0" presId="urn:microsoft.com/office/officeart/2005/8/layout/pyramid1"/>
    <dgm:cxn modelId="{523AF23D-AC36-4FA3-A73A-CAEBF6D4B527}" type="presOf" srcId="{784A204F-39B2-4BEA-96B1-11F7BDAAE713}" destId="{7C40718A-EA4F-4AE2-AE4A-5E964245CB2A}" srcOrd="1" destOrd="0" presId="urn:microsoft.com/office/officeart/2005/8/layout/pyramid1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9318CB5D-8796-41FF-B2AD-6703CE9909B7}" type="presOf" srcId="{784A204F-39B2-4BEA-96B1-11F7BDAAE713}" destId="{3DC073B8-1263-4D5E-8B9E-DE4E458DE001}" srcOrd="0" destOrd="0" presId="urn:microsoft.com/office/officeart/2005/8/layout/pyramid1"/>
    <dgm:cxn modelId="{0BBC703C-EF5E-4B15-97DC-E85A09F76D69}" type="presOf" srcId="{92F12924-3372-4970-8BEE-870733609D97}" destId="{B92B5627-DA12-4E05-9E05-55708E5D9A21}" srcOrd="1" destOrd="0" presId="urn:microsoft.com/office/officeart/2005/8/layout/pyramid1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E0B724B0-899A-4481-BDEB-A9BE16234523}" type="presOf" srcId="{3B7F6A6D-AB1A-48C4-843E-21891542A12E}" destId="{E3192125-882D-4D42-8912-19BAED393EE7}" srcOrd="0" destOrd="0" presId="urn:microsoft.com/office/officeart/2005/8/layout/pyramid1"/>
    <dgm:cxn modelId="{EAD134E5-A7F0-431E-8AA7-F560A7C0D304}" type="presOf" srcId="{6133C92F-0B9A-427B-8A0C-2B41A56E1E6D}" destId="{7F7963F0-2151-447B-A150-C73EB2DFF065}" srcOrd="0" destOrd="0" presId="urn:microsoft.com/office/officeart/2005/8/layout/pyramid1"/>
    <dgm:cxn modelId="{D2210B63-1131-4FF4-8781-7841D85C358D}" type="presParOf" srcId="{7F7963F0-2151-447B-A150-C73EB2DFF065}" destId="{314F40B3-7182-4D79-8392-D54B9AC8A4C6}" srcOrd="0" destOrd="0" presId="urn:microsoft.com/office/officeart/2005/8/layout/pyramid1"/>
    <dgm:cxn modelId="{05213847-34AA-4E8B-86B6-0E303827C3AF}" type="presParOf" srcId="{314F40B3-7182-4D79-8392-D54B9AC8A4C6}" destId="{E3192125-882D-4D42-8912-19BAED393EE7}" srcOrd="0" destOrd="0" presId="urn:microsoft.com/office/officeart/2005/8/layout/pyramid1"/>
    <dgm:cxn modelId="{C84CB136-4448-47CD-AE18-C92F19064533}" type="presParOf" srcId="{314F40B3-7182-4D79-8392-D54B9AC8A4C6}" destId="{8588347B-7650-41CE-AE42-AB2747524ED9}" srcOrd="1" destOrd="0" presId="urn:microsoft.com/office/officeart/2005/8/layout/pyramid1"/>
    <dgm:cxn modelId="{963BCCA5-2DF4-4499-8C8F-7A43C3C47632}" type="presParOf" srcId="{7F7963F0-2151-447B-A150-C73EB2DFF065}" destId="{C50CADF1-96CC-49E2-B263-D24CFA34C3BD}" srcOrd="1" destOrd="0" presId="urn:microsoft.com/office/officeart/2005/8/layout/pyramid1"/>
    <dgm:cxn modelId="{394DAB11-B00E-4989-A576-3054E8584CDB}" type="presParOf" srcId="{C50CADF1-96CC-49E2-B263-D24CFA34C3BD}" destId="{852B0604-AAF3-44C4-BCE5-FCB07BCD8729}" srcOrd="0" destOrd="0" presId="urn:microsoft.com/office/officeart/2005/8/layout/pyramid1"/>
    <dgm:cxn modelId="{E35C6CD1-4BA4-4E0F-900F-FD800B3F3363}" type="presParOf" srcId="{C50CADF1-96CC-49E2-B263-D24CFA34C3BD}" destId="{B92B5627-DA12-4E05-9E05-55708E5D9A21}" srcOrd="1" destOrd="0" presId="urn:microsoft.com/office/officeart/2005/8/layout/pyramid1"/>
    <dgm:cxn modelId="{4401D5D8-D50B-4886-85F9-1F99C9B9E5E3}" type="presParOf" srcId="{7F7963F0-2151-447B-A150-C73EB2DFF065}" destId="{9D2FD54E-10B7-4ACA-981D-358B58AD879E}" srcOrd="2" destOrd="0" presId="urn:microsoft.com/office/officeart/2005/8/layout/pyramid1"/>
    <dgm:cxn modelId="{97529BBF-A99D-499A-A41E-DE9DB069FCC0}" type="presParOf" srcId="{9D2FD54E-10B7-4ACA-981D-358B58AD879E}" destId="{3DC073B8-1263-4D5E-8B9E-DE4E458DE001}" srcOrd="0" destOrd="0" presId="urn:microsoft.com/office/officeart/2005/8/layout/pyramid1"/>
    <dgm:cxn modelId="{7D50A35D-138F-4D5B-9D84-151F5D505F46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F5A9289-8181-440C-8FD8-9D4DAFDB51EE}" type="presOf" srcId="{92F12924-3372-4970-8BEE-870733609D97}" destId="{B92B5627-DA12-4E05-9E05-55708E5D9A21}" srcOrd="1" destOrd="0" presId="urn:microsoft.com/office/officeart/2005/8/layout/pyramid1"/>
    <dgm:cxn modelId="{1FE8F0B1-C0C5-45D4-A676-E13EE26542A1}" type="presOf" srcId="{6133C92F-0B9A-427B-8A0C-2B41A56E1E6D}" destId="{7F7963F0-2151-447B-A150-C73EB2DFF065}" srcOrd="0" destOrd="0" presId="urn:microsoft.com/office/officeart/2005/8/layout/pyramid1"/>
    <dgm:cxn modelId="{B7E3D9A8-98B3-4BE6-9460-0D0BE34FAC8D}" type="presOf" srcId="{784A204F-39B2-4BEA-96B1-11F7BDAAE713}" destId="{7C40718A-EA4F-4AE2-AE4A-5E964245CB2A}" srcOrd="1" destOrd="0" presId="urn:microsoft.com/office/officeart/2005/8/layout/pyramid1"/>
    <dgm:cxn modelId="{7FB05278-E8BF-4BE5-B77C-D38A9E97EE32}" type="presOf" srcId="{3B7F6A6D-AB1A-48C4-843E-21891542A12E}" destId="{8588347B-7650-41CE-AE42-AB2747524ED9}" srcOrd="1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16106F52-DC61-491A-B2D8-7EBB7D776ECC}" type="presOf" srcId="{92F12924-3372-4970-8BEE-870733609D97}" destId="{852B0604-AAF3-44C4-BCE5-FCB07BCD8729}" srcOrd="0" destOrd="0" presId="urn:microsoft.com/office/officeart/2005/8/layout/pyramid1"/>
    <dgm:cxn modelId="{BCC56D74-7CD8-40A6-A7AC-F5A3FE145AEE}" type="presOf" srcId="{784A204F-39B2-4BEA-96B1-11F7BDAAE713}" destId="{3DC073B8-1263-4D5E-8B9E-DE4E458DE001}" srcOrd="0" destOrd="0" presId="urn:microsoft.com/office/officeart/2005/8/layout/pyramid1"/>
    <dgm:cxn modelId="{25121064-7930-4655-B73F-980F4DA4A018}" type="presOf" srcId="{3B7F6A6D-AB1A-48C4-843E-21891542A12E}" destId="{E3192125-882D-4D42-8912-19BAED393EE7}" srcOrd="0" destOrd="0" presId="urn:microsoft.com/office/officeart/2005/8/layout/pyramid1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C9D5CCB8-1574-4450-B217-5EA1718BBEE0}" type="presParOf" srcId="{7F7963F0-2151-447B-A150-C73EB2DFF065}" destId="{314F40B3-7182-4D79-8392-D54B9AC8A4C6}" srcOrd="0" destOrd="0" presId="urn:microsoft.com/office/officeart/2005/8/layout/pyramid1"/>
    <dgm:cxn modelId="{EAC89621-3C6C-42CE-8986-57F90C5EA52E}" type="presParOf" srcId="{314F40B3-7182-4D79-8392-D54B9AC8A4C6}" destId="{E3192125-882D-4D42-8912-19BAED393EE7}" srcOrd="0" destOrd="0" presId="urn:microsoft.com/office/officeart/2005/8/layout/pyramid1"/>
    <dgm:cxn modelId="{3F24127B-6983-4B1D-B345-34A7895B4561}" type="presParOf" srcId="{314F40B3-7182-4D79-8392-D54B9AC8A4C6}" destId="{8588347B-7650-41CE-AE42-AB2747524ED9}" srcOrd="1" destOrd="0" presId="urn:microsoft.com/office/officeart/2005/8/layout/pyramid1"/>
    <dgm:cxn modelId="{7B846113-0342-4187-A62F-6E7768A5B7CD}" type="presParOf" srcId="{7F7963F0-2151-447B-A150-C73EB2DFF065}" destId="{C50CADF1-96CC-49E2-B263-D24CFA34C3BD}" srcOrd="1" destOrd="0" presId="urn:microsoft.com/office/officeart/2005/8/layout/pyramid1"/>
    <dgm:cxn modelId="{1D679F08-53DE-4C8A-B262-CC638F71B648}" type="presParOf" srcId="{C50CADF1-96CC-49E2-B263-D24CFA34C3BD}" destId="{852B0604-AAF3-44C4-BCE5-FCB07BCD8729}" srcOrd="0" destOrd="0" presId="urn:microsoft.com/office/officeart/2005/8/layout/pyramid1"/>
    <dgm:cxn modelId="{A8BB624F-AC8D-43DA-A71A-3C1FBEF802A9}" type="presParOf" srcId="{C50CADF1-96CC-49E2-B263-D24CFA34C3BD}" destId="{B92B5627-DA12-4E05-9E05-55708E5D9A21}" srcOrd="1" destOrd="0" presId="urn:microsoft.com/office/officeart/2005/8/layout/pyramid1"/>
    <dgm:cxn modelId="{DD279B25-A3B5-4D43-9EE0-E6E31CB867C7}" type="presParOf" srcId="{7F7963F0-2151-447B-A150-C73EB2DFF065}" destId="{9D2FD54E-10B7-4ACA-981D-358B58AD879E}" srcOrd="2" destOrd="0" presId="urn:microsoft.com/office/officeart/2005/8/layout/pyramid1"/>
    <dgm:cxn modelId="{245E1701-45DD-4E45-B2CF-1AAB3B3A06E5}" type="presParOf" srcId="{9D2FD54E-10B7-4ACA-981D-358B58AD879E}" destId="{3DC073B8-1263-4D5E-8B9E-DE4E458DE001}" srcOrd="0" destOrd="0" presId="urn:microsoft.com/office/officeart/2005/8/layout/pyramid1"/>
    <dgm:cxn modelId="{84099B69-2AFA-4412-AF50-7867574497D3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8A957BB-06E1-4EAD-8448-FA2B7F1AAA06}" type="presOf" srcId="{3B7F6A6D-AB1A-48C4-843E-21891542A12E}" destId="{E3192125-882D-4D42-8912-19BAED393EE7}" srcOrd="0" destOrd="0" presId="urn:microsoft.com/office/officeart/2005/8/layout/pyramid1"/>
    <dgm:cxn modelId="{7FA22FD0-13D8-48AC-A7CE-57D71A352014}" type="presOf" srcId="{784A204F-39B2-4BEA-96B1-11F7BDAAE713}" destId="{3DC073B8-1263-4D5E-8B9E-DE4E458DE001}" srcOrd="0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E39FFA01-D9D2-41FA-A56D-9A42FDA75429}" type="presOf" srcId="{3B7F6A6D-AB1A-48C4-843E-21891542A12E}" destId="{8588347B-7650-41CE-AE42-AB2747524ED9}" srcOrd="1" destOrd="0" presId="urn:microsoft.com/office/officeart/2005/8/layout/pyramid1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D30E7E8B-9B8C-4605-9937-85C1CEC24306}" type="presOf" srcId="{6133C92F-0B9A-427B-8A0C-2B41A56E1E6D}" destId="{7F7963F0-2151-447B-A150-C73EB2DFF065}" srcOrd="0" destOrd="0" presId="urn:microsoft.com/office/officeart/2005/8/layout/pyramid1"/>
    <dgm:cxn modelId="{71F35245-5736-4575-B031-37B34106C0AA}" type="presOf" srcId="{92F12924-3372-4970-8BEE-870733609D97}" destId="{B92B5627-DA12-4E05-9E05-55708E5D9A21}" srcOrd="1" destOrd="0" presId="urn:microsoft.com/office/officeart/2005/8/layout/pyramid1"/>
    <dgm:cxn modelId="{AA390F73-8779-438D-B063-827B988D823F}" type="presOf" srcId="{784A204F-39B2-4BEA-96B1-11F7BDAAE713}" destId="{7C40718A-EA4F-4AE2-AE4A-5E964245CB2A}" srcOrd="1" destOrd="0" presId="urn:microsoft.com/office/officeart/2005/8/layout/pyramid1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F2C57598-E910-40FB-9DC1-99A1DCB81C01}" type="presOf" srcId="{92F12924-3372-4970-8BEE-870733609D97}" destId="{852B0604-AAF3-44C4-BCE5-FCB07BCD8729}" srcOrd="0" destOrd="0" presId="urn:microsoft.com/office/officeart/2005/8/layout/pyramid1"/>
    <dgm:cxn modelId="{8E9540B4-B842-4EDD-BD39-FAE07CDD7D3D}" type="presParOf" srcId="{7F7963F0-2151-447B-A150-C73EB2DFF065}" destId="{314F40B3-7182-4D79-8392-D54B9AC8A4C6}" srcOrd="0" destOrd="0" presId="urn:microsoft.com/office/officeart/2005/8/layout/pyramid1"/>
    <dgm:cxn modelId="{835B5094-4624-490C-B440-305E1286AFDD}" type="presParOf" srcId="{314F40B3-7182-4D79-8392-D54B9AC8A4C6}" destId="{E3192125-882D-4D42-8912-19BAED393EE7}" srcOrd="0" destOrd="0" presId="urn:microsoft.com/office/officeart/2005/8/layout/pyramid1"/>
    <dgm:cxn modelId="{71CDB32C-D9FA-44F9-9F00-380BD265D82E}" type="presParOf" srcId="{314F40B3-7182-4D79-8392-D54B9AC8A4C6}" destId="{8588347B-7650-41CE-AE42-AB2747524ED9}" srcOrd="1" destOrd="0" presId="urn:microsoft.com/office/officeart/2005/8/layout/pyramid1"/>
    <dgm:cxn modelId="{43EBD28A-C647-4346-9E1F-F0D3F2DAE7B7}" type="presParOf" srcId="{7F7963F0-2151-447B-A150-C73EB2DFF065}" destId="{C50CADF1-96CC-49E2-B263-D24CFA34C3BD}" srcOrd="1" destOrd="0" presId="urn:microsoft.com/office/officeart/2005/8/layout/pyramid1"/>
    <dgm:cxn modelId="{AC032C6E-2CE0-42DF-B0E9-D6958DBEBD51}" type="presParOf" srcId="{C50CADF1-96CC-49E2-B263-D24CFA34C3BD}" destId="{852B0604-AAF3-44C4-BCE5-FCB07BCD8729}" srcOrd="0" destOrd="0" presId="urn:microsoft.com/office/officeart/2005/8/layout/pyramid1"/>
    <dgm:cxn modelId="{7D22C1AB-1F29-42CE-9A7E-D7E7B30AD6A7}" type="presParOf" srcId="{C50CADF1-96CC-49E2-B263-D24CFA34C3BD}" destId="{B92B5627-DA12-4E05-9E05-55708E5D9A21}" srcOrd="1" destOrd="0" presId="urn:microsoft.com/office/officeart/2005/8/layout/pyramid1"/>
    <dgm:cxn modelId="{88EFEA2B-1B65-4860-9A37-9909ECE5D7C4}" type="presParOf" srcId="{7F7963F0-2151-447B-A150-C73EB2DFF065}" destId="{9D2FD54E-10B7-4ACA-981D-358B58AD879E}" srcOrd="2" destOrd="0" presId="urn:microsoft.com/office/officeart/2005/8/layout/pyramid1"/>
    <dgm:cxn modelId="{CE201DE3-8FF7-4D47-AF6E-F8F9A8DA4423}" type="presParOf" srcId="{9D2FD54E-10B7-4ACA-981D-358B58AD879E}" destId="{3DC073B8-1263-4D5E-8B9E-DE4E458DE001}" srcOrd="0" destOrd="0" presId="urn:microsoft.com/office/officeart/2005/8/layout/pyramid1"/>
    <dgm:cxn modelId="{707194A5-BC01-4444-BD40-A0867A572A65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33C92F-0B9A-427B-8A0C-2B41A56E1E6D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3B7F6A6D-AB1A-48C4-843E-21891542A12E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Particle Physics</a:t>
          </a:r>
          <a:endParaRPr lang="ko-KR" altLang="en-US" dirty="0">
            <a:solidFill>
              <a:srgbClr val="C00000"/>
            </a:solidFill>
          </a:endParaRPr>
        </a:p>
      </dgm:t>
    </dgm:pt>
    <dgm:pt modelId="{337E47DD-E226-401D-943E-BD506AC044A0}" type="par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FB76A226-19CF-465F-BF0D-EA188E977141}" type="sibTrans" cxnId="{6970E82C-D4C2-4F4C-AAD1-9FFE24B8E07F}">
      <dgm:prSet/>
      <dgm:spPr/>
      <dgm:t>
        <a:bodyPr/>
        <a:lstStyle/>
        <a:p>
          <a:pPr latinLnBrk="1"/>
          <a:endParaRPr lang="ko-KR" altLang="en-US"/>
        </a:p>
      </dgm:t>
    </dgm:pt>
    <dgm:pt modelId="{92F12924-3372-4970-8BEE-870733609D97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AI</a:t>
          </a:r>
        </a:p>
      </dgm:t>
    </dgm:pt>
    <dgm:pt modelId="{57C56667-909B-4A1E-8226-00FB6454324B}" type="par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12FF771B-82E6-4BEC-8DDA-0D5CBCE527A9}" type="sibTrans" cxnId="{BBF19F41-5BCE-48B8-BB82-F845D5DF9D70}">
      <dgm:prSet/>
      <dgm:spPr/>
      <dgm:t>
        <a:bodyPr/>
        <a:lstStyle/>
        <a:p>
          <a:pPr latinLnBrk="1"/>
          <a:endParaRPr lang="ko-KR" altLang="en-US"/>
        </a:p>
      </dgm:t>
    </dgm:pt>
    <dgm:pt modelId="{784A204F-39B2-4BEA-96B1-11F7BDAAE71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rgbClr val="C00000"/>
              </a:solidFill>
            </a:rPr>
            <a:t>Evolving Computing Architecture</a:t>
          </a:r>
          <a:endParaRPr lang="ko-KR" altLang="en-US" dirty="0">
            <a:solidFill>
              <a:srgbClr val="C00000"/>
            </a:solidFill>
          </a:endParaRPr>
        </a:p>
      </dgm:t>
    </dgm:pt>
    <dgm:pt modelId="{48CAA0D3-01CE-4173-BC21-EA307C692BEE}" type="par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3A07D34B-FC4D-4E54-B32A-B37B5914BC75}" type="sibTrans" cxnId="{7D2F168C-A991-46C3-8747-45D9F8BE8BC0}">
      <dgm:prSet/>
      <dgm:spPr/>
      <dgm:t>
        <a:bodyPr/>
        <a:lstStyle/>
        <a:p>
          <a:pPr latinLnBrk="1"/>
          <a:endParaRPr lang="ko-KR" altLang="en-US"/>
        </a:p>
      </dgm:t>
    </dgm:pt>
    <dgm:pt modelId="{7F7963F0-2151-447B-A150-C73EB2DFF065}" type="pres">
      <dgm:prSet presAssocID="{6133C92F-0B9A-427B-8A0C-2B41A56E1E6D}" presName="Name0" presStyleCnt="0">
        <dgm:presLayoutVars>
          <dgm:dir/>
          <dgm:animLvl val="lvl"/>
          <dgm:resizeHandles val="exact"/>
        </dgm:presLayoutVars>
      </dgm:prSet>
      <dgm:spPr/>
    </dgm:pt>
    <dgm:pt modelId="{314F40B3-7182-4D79-8392-D54B9AC8A4C6}" type="pres">
      <dgm:prSet presAssocID="{3B7F6A6D-AB1A-48C4-843E-21891542A12E}" presName="Name8" presStyleCnt="0"/>
      <dgm:spPr/>
    </dgm:pt>
    <dgm:pt modelId="{E3192125-882D-4D42-8912-19BAED393EE7}" type="pres">
      <dgm:prSet presAssocID="{3B7F6A6D-AB1A-48C4-843E-21891542A12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88347B-7650-41CE-AE42-AB2747524ED9}" type="pres">
      <dgm:prSet presAssocID="{3B7F6A6D-AB1A-48C4-843E-21891542A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0CADF1-96CC-49E2-B263-D24CFA34C3BD}" type="pres">
      <dgm:prSet presAssocID="{92F12924-3372-4970-8BEE-870733609D97}" presName="Name8" presStyleCnt="0"/>
      <dgm:spPr/>
    </dgm:pt>
    <dgm:pt modelId="{852B0604-AAF3-44C4-BCE5-FCB07BCD8729}" type="pres">
      <dgm:prSet presAssocID="{92F12924-3372-4970-8BEE-870733609D9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B5627-DA12-4E05-9E05-55708E5D9A21}" type="pres">
      <dgm:prSet presAssocID="{92F12924-3372-4970-8BEE-870733609D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FD54E-10B7-4ACA-981D-358B58AD879E}" type="pres">
      <dgm:prSet presAssocID="{784A204F-39B2-4BEA-96B1-11F7BDAAE713}" presName="Name8" presStyleCnt="0"/>
      <dgm:spPr/>
    </dgm:pt>
    <dgm:pt modelId="{3DC073B8-1263-4D5E-8B9E-DE4E458DE001}" type="pres">
      <dgm:prSet presAssocID="{784A204F-39B2-4BEA-96B1-11F7BDAAE71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40718A-EA4F-4AE2-AE4A-5E964245CB2A}" type="pres">
      <dgm:prSet presAssocID="{784A204F-39B2-4BEA-96B1-11F7BDAAE7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31F7EEE-06A7-410F-827B-660758BCA215}" type="presOf" srcId="{784A204F-39B2-4BEA-96B1-11F7BDAAE713}" destId="{7C40718A-EA4F-4AE2-AE4A-5E964245CB2A}" srcOrd="1" destOrd="0" presId="urn:microsoft.com/office/officeart/2005/8/layout/pyramid1"/>
    <dgm:cxn modelId="{6970E82C-D4C2-4F4C-AAD1-9FFE24B8E07F}" srcId="{6133C92F-0B9A-427B-8A0C-2B41A56E1E6D}" destId="{3B7F6A6D-AB1A-48C4-843E-21891542A12E}" srcOrd="0" destOrd="0" parTransId="{337E47DD-E226-401D-943E-BD506AC044A0}" sibTransId="{FB76A226-19CF-465F-BF0D-EA188E977141}"/>
    <dgm:cxn modelId="{704482CD-74B1-4012-8AD0-9CD735696B2D}" type="presOf" srcId="{3B7F6A6D-AB1A-48C4-843E-21891542A12E}" destId="{E3192125-882D-4D42-8912-19BAED393EE7}" srcOrd="0" destOrd="0" presId="urn:microsoft.com/office/officeart/2005/8/layout/pyramid1"/>
    <dgm:cxn modelId="{3789A10D-C313-4AA3-91C2-05CCB47B0F12}" type="presOf" srcId="{784A204F-39B2-4BEA-96B1-11F7BDAAE713}" destId="{3DC073B8-1263-4D5E-8B9E-DE4E458DE001}" srcOrd="0" destOrd="0" presId="urn:microsoft.com/office/officeart/2005/8/layout/pyramid1"/>
    <dgm:cxn modelId="{7D2F168C-A991-46C3-8747-45D9F8BE8BC0}" srcId="{6133C92F-0B9A-427B-8A0C-2B41A56E1E6D}" destId="{784A204F-39B2-4BEA-96B1-11F7BDAAE713}" srcOrd="2" destOrd="0" parTransId="{48CAA0D3-01CE-4173-BC21-EA307C692BEE}" sibTransId="{3A07D34B-FC4D-4E54-B32A-B37B5914BC75}"/>
    <dgm:cxn modelId="{B29B517B-C51B-4560-A958-D882DF6CD1A7}" type="presOf" srcId="{92F12924-3372-4970-8BEE-870733609D97}" destId="{852B0604-AAF3-44C4-BCE5-FCB07BCD8729}" srcOrd="0" destOrd="0" presId="urn:microsoft.com/office/officeart/2005/8/layout/pyramid1"/>
    <dgm:cxn modelId="{DFCCC361-0313-4226-8382-5338E780A07A}" type="presOf" srcId="{92F12924-3372-4970-8BEE-870733609D97}" destId="{B92B5627-DA12-4E05-9E05-55708E5D9A21}" srcOrd="1" destOrd="0" presId="urn:microsoft.com/office/officeart/2005/8/layout/pyramid1"/>
    <dgm:cxn modelId="{BBF19F41-5BCE-48B8-BB82-F845D5DF9D70}" srcId="{6133C92F-0B9A-427B-8A0C-2B41A56E1E6D}" destId="{92F12924-3372-4970-8BEE-870733609D97}" srcOrd="1" destOrd="0" parTransId="{57C56667-909B-4A1E-8226-00FB6454324B}" sibTransId="{12FF771B-82E6-4BEC-8DDA-0D5CBCE527A9}"/>
    <dgm:cxn modelId="{3FA308F9-4193-49E2-9581-99E8D138D7BA}" type="presOf" srcId="{3B7F6A6D-AB1A-48C4-843E-21891542A12E}" destId="{8588347B-7650-41CE-AE42-AB2747524ED9}" srcOrd="1" destOrd="0" presId="urn:microsoft.com/office/officeart/2005/8/layout/pyramid1"/>
    <dgm:cxn modelId="{53BCB057-A75B-42BB-AFF2-24E83230534C}" type="presOf" srcId="{6133C92F-0B9A-427B-8A0C-2B41A56E1E6D}" destId="{7F7963F0-2151-447B-A150-C73EB2DFF065}" srcOrd="0" destOrd="0" presId="urn:microsoft.com/office/officeart/2005/8/layout/pyramid1"/>
    <dgm:cxn modelId="{1B5A96CC-3CD4-46E6-89E4-1473850A2EC2}" type="presParOf" srcId="{7F7963F0-2151-447B-A150-C73EB2DFF065}" destId="{314F40B3-7182-4D79-8392-D54B9AC8A4C6}" srcOrd="0" destOrd="0" presId="urn:microsoft.com/office/officeart/2005/8/layout/pyramid1"/>
    <dgm:cxn modelId="{14A665D4-D5CB-4338-8B57-574134959D36}" type="presParOf" srcId="{314F40B3-7182-4D79-8392-D54B9AC8A4C6}" destId="{E3192125-882D-4D42-8912-19BAED393EE7}" srcOrd="0" destOrd="0" presId="urn:microsoft.com/office/officeart/2005/8/layout/pyramid1"/>
    <dgm:cxn modelId="{709D97AE-7337-4CDB-AB57-3794657B01E6}" type="presParOf" srcId="{314F40B3-7182-4D79-8392-D54B9AC8A4C6}" destId="{8588347B-7650-41CE-AE42-AB2747524ED9}" srcOrd="1" destOrd="0" presId="urn:microsoft.com/office/officeart/2005/8/layout/pyramid1"/>
    <dgm:cxn modelId="{D4413A87-B240-470A-A40E-A495FCD994E2}" type="presParOf" srcId="{7F7963F0-2151-447B-A150-C73EB2DFF065}" destId="{C50CADF1-96CC-49E2-B263-D24CFA34C3BD}" srcOrd="1" destOrd="0" presId="urn:microsoft.com/office/officeart/2005/8/layout/pyramid1"/>
    <dgm:cxn modelId="{B9356B87-673B-4877-8B91-8BD5557BE9A1}" type="presParOf" srcId="{C50CADF1-96CC-49E2-B263-D24CFA34C3BD}" destId="{852B0604-AAF3-44C4-BCE5-FCB07BCD8729}" srcOrd="0" destOrd="0" presId="urn:microsoft.com/office/officeart/2005/8/layout/pyramid1"/>
    <dgm:cxn modelId="{C1F74FCB-9B0E-4D64-85CF-F5CEFFAB3DD2}" type="presParOf" srcId="{C50CADF1-96CC-49E2-B263-D24CFA34C3BD}" destId="{B92B5627-DA12-4E05-9E05-55708E5D9A21}" srcOrd="1" destOrd="0" presId="urn:microsoft.com/office/officeart/2005/8/layout/pyramid1"/>
    <dgm:cxn modelId="{1F73490A-F58F-4CDE-B9DF-3C1815DEDCF8}" type="presParOf" srcId="{7F7963F0-2151-447B-A150-C73EB2DFF065}" destId="{9D2FD54E-10B7-4ACA-981D-358B58AD879E}" srcOrd="2" destOrd="0" presId="urn:microsoft.com/office/officeart/2005/8/layout/pyramid1"/>
    <dgm:cxn modelId="{547FEF62-617A-4232-A09E-C9178BDAAF8F}" type="presParOf" srcId="{9D2FD54E-10B7-4ACA-981D-358B58AD879E}" destId="{3DC073B8-1263-4D5E-8B9E-DE4E458DE001}" srcOrd="0" destOrd="0" presId="urn:microsoft.com/office/officeart/2005/8/layout/pyramid1"/>
    <dgm:cxn modelId="{713AB476-B4F7-4A05-827F-5D1281234708}" type="presParOf" srcId="{9D2FD54E-10B7-4ACA-981D-358B58AD879E}" destId="{7C40718A-EA4F-4AE2-AE4A-5E964245CB2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Particle Physics</a:t>
          </a:r>
          <a:endParaRPr lang="ko-KR" altLang="en-US" sz="30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0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Particle Physics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Particle Physics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Particle Physics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Particle Physics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5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5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2125-882D-4D42-8912-19BAED393EE7}">
      <dsp:nvSpPr>
        <dsp:cNvPr id="0" name=""/>
        <dsp:cNvSpPr/>
      </dsp:nvSpPr>
      <dsp:spPr>
        <a:xfrm>
          <a:off x="1879600" y="0"/>
          <a:ext cx="18795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Particle Physics</a:t>
          </a:r>
          <a:endParaRPr lang="ko-KR" altLang="en-US" sz="3000" kern="1200" dirty="0">
            <a:solidFill>
              <a:srgbClr val="C00000"/>
            </a:solidFill>
          </a:endParaRPr>
        </a:p>
      </dsp:txBody>
      <dsp:txXfrm>
        <a:off x="1879600" y="0"/>
        <a:ext cx="1879599" cy="1168399"/>
      </dsp:txXfrm>
    </dsp:sp>
    <dsp:sp modelId="{852B0604-AAF3-44C4-BCE5-FCB07BCD8729}">
      <dsp:nvSpPr>
        <dsp:cNvPr id="0" name=""/>
        <dsp:cNvSpPr/>
      </dsp:nvSpPr>
      <dsp:spPr>
        <a:xfrm>
          <a:off x="939800" y="1168399"/>
          <a:ext cx="37591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AI</a:t>
          </a:r>
        </a:p>
      </dsp:txBody>
      <dsp:txXfrm>
        <a:off x="1597659" y="1168399"/>
        <a:ext cx="2443480" cy="1168399"/>
      </dsp:txXfrm>
    </dsp:sp>
    <dsp:sp modelId="{3DC073B8-1263-4D5E-8B9E-DE4E458DE001}">
      <dsp:nvSpPr>
        <dsp:cNvPr id="0" name=""/>
        <dsp:cNvSpPr/>
      </dsp:nvSpPr>
      <dsp:spPr>
        <a:xfrm>
          <a:off x="0" y="2336799"/>
          <a:ext cx="5638799" cy="1168399"/>
        </a:xfrm>
        <a:prstGeom prst="trapezoid">
          <a:avLst>
            <a:gd name="adj" fmla="val 8043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000" kern="1200" dirty="0" smtClean="0">
              <a:solidFill>
                <a:srgbClr val="C00000"/>
              </a:solidFill>
            </a:rPr>
            <a:t>Evolving Computing Architecture</a:t>
          </a:r>
          <a:endParaRPr lang="ko-KR" altLang="en-US" sz="3000" kern="1200" dirty="0">
            <a:solidFill>
              <a:srgbClr val="C00000"/>
            </a:solidFill>
          </a:endParaRPr>
        </a:p>
      </dsp:txBody>
      <dsp:txXfrm>
        <a:off x="986789" y="2336799"/>
        <a:ext cx="3665220" cy="1168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93367-21C5-45AE-8618-5C5BCA18E6E0}" type="datetimeFigureOut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B0A4A-62B9-465A-BB00-72E8524DA0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055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E0E4B-F709-4784-96B7-44ABF8E5E756}" type="datetimeFigureOut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93AB1-929E-4E06-BA9E-B5294EC1CE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67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aseline="0" dirty="0"/>
              <a:t>안녕하십니까</a:t>
            </a:r>
            <a:r>
              <a:rPr lang="en-US" altLang="ko-KR" sz="1000" baseline="0" dirty="0"/>
              <a:t>? </a:t>
            </a:r>
            <a:r>
              <a:rPr lang="en-US" altLang="ko-KR" sz="1000" baseline="0" dirty="0" smtClean="0"/>
              <a:t>KISTI</a:t>
            </a:r>
            <a:r>
              <a:rPr lang="ko-KR" altLang="en-US" sz="1000" baseline="0" dirty="0" smtClean="0"/>
              <a:t>의</a:t>
            </a:r>
            <a:r>
              <a:rPr lang="en-US" altLang="ko-KR" sz="1000" baseline="0" dirty="0" smtClean="0"/>
              <a:t> </a:t>
            </a:r>
            <a:r>
              <a:rPr lang="ko-KR" altLang="en-US" sz="1000" baseline="0" dirty="0" smtClean="0"/>
              <a:t>조기현입니다</a:t>
            </a:r>
            <a:r>
              <a:rPr lang="en-US" altLang="ko-KR" sz="1000" baseline="0" dirty="0" smtClean="0"/>
              <a:t>. </a:t>
            </a:r>
            <a:r>
              <a:rPr lang="ko-KR" altLang="en-US" sz="1000" baseline="0" dirty="0" err="1" smtClean="0"/>
              <a:t>머신러닝</a:t>
            </a:r>
            <a:r>
              <a:rPr lang="ko-KR" altLang="en-US" sz="1000" baseline="0" dirty="0" smtClean="0"/>
              <a:t> </a:t>
            </a:r>
            <a:r>
              <a:rPr lang="ko-KR" altLang="en-US" sz="1000" baseline="0" dirty="0" err="1"/>
              <a:t>빅데이터</a:t>
            </a:r>
            <a:r>
              <a:rPr lang="ko-KR" altLang="en-US" sz="1000" baseline="0" dirty="0"/>
              <a:t> 기술개발을 </a:t>
            </a:r>
            <a:r>
              <a:rPr lang="ko-KR" altLang="en-US" sz="1000" baseline="0" dirty="0" smtClean="0"/>
              <a:t>활용하여 </a:t>
            </a:r>
            <a:r>
              <a:rPr lang="ko-KR" altLang="en-US" sz="1000" baseline="0" dirty="0"/>
              <a:t>암흑물질 실체 </a:t>
            </a:r>
            <a:r>
              <a:rPr lang="ko-KR" altLang="en-US" sz="1000" baseline="0" dirty="0" err="1" smtClean="0"/>
              <a:t>규명를</a:t>
            </a:r>
            <a:r>
              <a:rPr lang="ko-KR" altLang="en-US" sz="1000" baseline="0" dirty="0" smtClean="0"/>
              <a:t> </a:t>
            </a:r>
            <a:r>
              <a:rPr lang="ko-KR" altLang="en-US" sz="1000" baseline="0" dirty="0" err="1" smtClean="0"/>
              <a:t>규명할수</a:t>
            </a:r>
            <a:r>
              <a:rPr lang="ko-KR" altLang="en-US" sz="1000" baseline="0" dirty="0" smtClean="0"/>
              <a:t> 있을까</a:t>
            </a:r>
            <a:r>
              <a:rPr lang="en-US" altLang="ko-KR" sz="1000" baseline="0" dirty="0" smtClean="0"/>
              <a:t>?</a:t>
            </a:r>
            <a:r>
              <a:rPr lang="ko-KR" altLang="en-US" sz="1000" baseline="0" dirty="0" smtClean="0"/>
              <a:t>에 </a:t>
            </a:r>
            <a:r>
              <a:rPr lang="ko-KR" altLang="en-US" sz="1000" baseline="0" dirty="0"/>
              <a:t>대하여 발표하겠습니다</a:t>
            </a:r>
            <a:r>
              <a:rPr lang="en-US" altLang="ko-KR" sz="1000" baseline="0" dirty="0"/>
              <a:t>. </a:t>
            </a:r>
            <a:endParaRPr lang="ko-KR" altLang="en-US" sz="1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4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819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입자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관측빅데이터를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아카이빙을</a:t>
            </a:r>
            <a:r>
              <a:rPr lang="ko-KR" altLang="en-US" dirty="0" smtClean="0"/>
              <a:t> 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머신러닝</a:t>
            </a:r>
            <a:r>
              <a:rPr lang="ko-KR" altLang="en-US" dirty="0" smtClean="0"/>
              <a:t> 플랫폼을 활용하여 이론모델에서는 암흑물질 탐색지도를 </a:t>
            </a:r>
            <a:r>
              <a:rPr lang="ko-KR" altLang="en-US" dirty="0" err="1" smtClean="0"/>
              <a:t>빅데이터처리</a:t>
            </a:r>
            <a:r>
              <a:rPr lang="ko-KR" altLang="en-US" dirty="0" smtClean="0"/>
              <a:t> 및 </a:t>
            </a:r>
            <a:r>
              <a:rPr lang="ko-KR" altLang="en-US" dirty="0" err="1" smtClean="0"/>
              <a:t>머신러닝에서는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고속 정밀</a:t>
            </a:r>
            <a:r>
              <a:rPr lang="ko-KR" altLang="en-US" baseline="0" dirty="0" smtClean="0"/>
              <a:t> 처리로 숨겨진 정보를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찾습니다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이를 활용해서 암흑물질을 탐색합니다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103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29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latin typeface="Segoe UI" pitchFamily="34" charset="0"/>
              </a:rPr>
              <a:t>Daniel A. Reed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Segoe UI" pitchFamily="34" charset="0"/>
              </a:rPr>
              <a:t>University of Iowa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9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523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머신러닝과</a:t>
            </a:r>
            <a:r>
              <a:rPr lang="ko-KR" altLang="en-US" dirty="0"/>
              <a:t> </a:t>
            </a:r>
            <a:r>
              <a:rPr lang="ko-KR" altLang="en-US" dirty="0" err="1"/>
              <a:t>빅데이터에서의</a:t>
            </a:r>
            <a:r>
              <a:rPr lang="ko-KR" altLang="en-US" dirty="0"/>
              <a:t> 목표는 고속정밀 </a:t>
            </a:r>
            <a:r>
              <a:rPr lang="ko-KR" altLang="en-US" dirty="0" err="1"/>
              <a:t>빅데이터</a:t>
            </a:r>
            <a:r>
              <a:rPr lang="ko-KR" altLang="en-US" dirty="0"/>
              <a:t> 분석 기술</a:t>
            </a:r>
            <a:r>
              <a:rPr lang="ko-KR" altLang="en-US" baseline="0" dirty="0"/>
              <a:t> 개발입</a:t>
            </a:r>
            <a:r>
              <a:rPr lang="ko-KR" altLang="en-US" dirty="0"/>
              <a:t>니다</a:t>
            </a:r>
            <a:r>
              <a:rPr lang="en-US" altLang="ko-KR" dirty="0"/>
              <a:t>.</a:t>
            </a:r>
          </a:p>
          <a:p>
            <a:r>
              <a:rPr lang="ko-KR" altLang="en-US" dirty="0" err="1" smtClean="0"/>
              <a:t>첫번째</a:t>
            </a:r>
            <a:r>
              <a:rPr lang="ko-KR" altLang="en-US" dirty="0" smtClean="0"/>
              <a:t> 전략으로는 </a:t>
            </a:r>
            <a:r>
              <a:rPr lang="ko-KR" altLang="en-US" dirty="0"/>
              <a:t>대규모 </a:t>
            </a:r>
            <a:r>
              <a:rPr lang="ko-KR" altLang="en-US" dirty="0" err="1"/>
              <a:t>머신러닝</a:t>
            </a:r>
            <a:r>
              <a:rPr lang="ko-KR" altLang="en-US" dirty="0"/>
              <a:t> 플랫폼을 구축하는 하는 것입니다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암흑물질 탐색 정밀도의 향상을 위한 </a:t>
            </a:r>
            <a:r>
              <a:rPr lang="ko-KR" altLang="en-US" dirty="0" err="1"/>
              <a:t>머신러닝</a:t>
            </a:r>
            <a:r>
              <a:rPr lang="ko-KR" altLang="en-US" dirty="0"/>
              <a:t> 플랫폼을 구축하고</a:t>
            </a:r>
            <a:r>
              <a:rPr lang="en-US" altLang="ko-KR" dirty="0"/>
              <a:t>,</a:t>
            </a:r>
          </a:p>
          <a:p>
            <a:r>
              <a:rPr lang="ko-KR" altLang="en-US" dirty="0" smtClean="0"/>
              <a:t>실험</a:t>
            </a:r>
            <a:r>
              <a:rPr lang="en-US" altLang="ko-KR" dirty="0"/>
              <a:t>/</a:t>
            </a:r>
            <a:r>
              <a:rPr lang="ko-KR" altLang="en-US" dirty="0"/>
              <a:t>관측 </a:t>
            </a:r>
            <a:r>
              <a:rPr lang="ko-KR" altLang="en-US" dirty="0" err="1" smtClean="0"/>
              <a:t>빅데이터</a:t>
            </a:r>
            <a:r>
              <a:rPr lang="ko-KR" altLang="en-US" baseline="0" dirty="0" smtClean="0"/>
              <a:t> 및 범용</a:t>
            </a:r>
            <a:r>
              <a:rPr lang="ko-KR" altLang="en-US" dirty="0" smtClean="0"/>
              <a:t> </a:t>
            </a:r>
            <a:r>
              <a:rPr lang="ko-KR" altLang="en-US" dirty="0" err="1"/>
              <a:t>딥러닝</a:t>
            </a:r>
            <a:r>
              <a:rPr lang="ko-KR" altLang="en-US" dirty="0"/>
              <a:t> 알고리즘을</a:t>
            </a:r>
            <a:r>
              <a:rPr lang="ko-KR" altLang="en-US" baseline="0" dirty="0"/>
              <a:t> </a:t>
            </a:r>
            <a:r>
              <a:rPr lang="ko-KR" altLang="en-US" baseline="0" dirty="0" smtClean="0"/>
              <a:t>개발하고</a:t>
            </a:r>
            <a:endParaRPr lang="en-US" altLang="ko-KR" baseline="0" dirty="0" smtClean="0"/>
          </a:p>
          <a:p>
            <a:r>
              <a:rPr lang="ko-KR" altLang="en-US" baseline="0" dirty="0" smtClean="0"/>
              <a:t>실험</a:t>
            </a:r>
            <a:r>
              <a:rPr lang="en-US" altLang="ko-KR" baseline="0" dirty="0" smtClean="0"/>
              <a:t>/</a:t>
            </a:r>
            <a:r>
              <a:rPr lang="ko-KR" altLang="en-US" baseline="0" dirty="0" smtClean="0"/>
              <a:t>관측 </a:t>
            </a:r>
            <a:r>
              <a:rPr lang="ko-KR" altLang="en-US" baseline="0" dirty="0" err="1" smtClean="0"/>
              <a:t>빅데이터의</a:t>
            </a:r>
            <a:r>
              <a:rPr lang="ko-KR" altLang="en-US" baseline="0" dirty="0" smtClean="0"/>
              <a:t> 상호 보완적인 비교 분석을 통한 암흑물질 탐색 정밀도를 극대화하는 것입니다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>
                <a:solidFill>
                  <a:prstClr val="black"/>
                </a:solidFill>
              </a:rPr>
              <a:pPr/>
              <a:t>45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21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두번째</a:t>
            </a:r>
            <a:r>
              <a:rPr lang="ko-KR" altLang="en-US" baseline="0" dirty="0"/>
              <a:t> 전략은 </a:t>
            </a:r>
            <a:r>
              <a:rPr lang="en-US" altLang="ko-KR" baseline="0" dirty="0"/>
              <a:t>HPC</a:t>
            </a:r>
            <a:r>
              <a:rPr lang="ko-KR" altLang="en-US" baseline="0" dirty="0"/>
              <a:t>와 </a:t>
            </a:r>
            <a:r>
              <a:rPr lang="ko-KR" altLang="en-US" baseline="0" dirty="0" err="1"/>
              <a:t>클라우드</a:t>
            </a:r>
            <a:r>
              <a:rPr lang="ko-KR" altLang="en-US" baseline="0" dirty="0"/>
              <a:t> 서비스 기반 </a:t>
            </a:r>
            <a:r>
              <a:rPr lang="ko-KR" altLang="en-US" baseline="0" dirty="0" err="1"/>
              <a:t>빅데이터</a:t>
            </a:r>
            <a:r>
              <a:rPr lang="ko-KR" altLang="en-US" baseline="0" dirty="0"/>
              <a:t> 처리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슈퍼컴</a:t>
            </a:r>
            <a:r>
              <a:rPr lang="ko-KR" altLang="en-US" dirty="0"/>
              <a:t> </a:t>
            </a:r>
            <a:r>
              <a:rPr lang="en-US" altLang="ko-KR" dirty="0"/>
              <a:t>5</a:t>
            </a:r>
            <a:r>
              <a:rPr lang="ko-KR" altLang="en-US" dirty="0"/>
              <a:t>호기와 </a:t>
            </a:r>
            <a:r>
              <a:rPr lang="ko-KR" altLang="en-US" dirty="0" err="1"/>
              <a:t>인텔리젼트</a:t>
            </a:r>
            <a:r>
              <a:rPr lang="ko-KR" altLang="en-US" dirty="0"/>
              <a:t> </a:t>
            </a:r>
            <a:r>
              <a:rPr lang="ko-KR" altLang="en-US" dirty="0" err="1"/>
              <a:t>클라우드</a:t>
            </a:r>
            <a:r>
              <a:rPr lang="ko-KR" altLang="en-US" dirty="0"/>
              <a:t> 시스템을 활용해서 </a:t>
            </a:r>
            <a:r>
              <a:rPr lang="en-US" altLang="ko-KR" dirty="0" smtClean="0"/>
              <a:t>KI </a:t>
            </a:r>
            <a:r>
              <a:rPr lang="ko-KR" altLang="en-US" dirty="0" err="1"/>
              <a:t>클라우드기반</a:t>
            </a:r>
            <a:r>
              <a:rPr lang="ko-KR" altLang="en-US" dirty="0"/>
              <a:t> 마스터</a:t>
            </a:r>
            <a:r>
              <a:rPr lang="en-US" altLang="ko-KR" dirty="0"/>
              <a:t>, </a:t>
            </a:r>
            <a:r>
              <a:rPr lang="ko-KR" altLang="en-US" dirty="0" err="1"/>
              <a:t>워커로</a:t>
            </a:r>
            <a:r>
              <a:rPr lang="ko-KR" altLang="en-US" dirty="0"/>
              <a:t> 구성된 계산환경을 구현하는 것입니다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천문</a:t>
            </a:r>
            <a:r>
              <a:rPr lang="en-US" altLang="ko-KR" dirty="0"/>
              <a:t>/</a:t>
            </a:r>
            <a:r>
              <a:rPr lang="ko-KR" altLang="en-US" dirty="0"/>
              <a:t>입자 </a:t>
            </a:r>
            <a:r>
              <a:rPr lang="ko-KR" altLang="en-US" dirty="0" err="1"/>
              <a:t>빅데이터의</a:t>
            </a:r>
            <a:r>
              <a:rPr lang="ko-KR" altLang="en-US" dirty="0"/>
              <a:t> 처리 기술 </a:t>
            </a:r>
            <a:r>
              <a:rPr lang="ko-KR" altLang="en-US" dirty="0" smtClean="0"/>
              <a:t>개발로 컨테이너 기반의 인공지능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빅데이터</a:t>
            </a:r>
            <a:r>
              <a:rPr lang="ko-KR" altLang="en-US" baseline="0" dirty="0" smtClean="0"/>
              <a:t> 분석 플랫폼 </a:t>
            </a:r>
            <a:r>
              <a:rPr lang="ko-KR" altLang="en-US" baseline="0" dirty="0" err="1" smtClean="0"/>
              <a:t>서비서</a:t>
            </a:r>
            <a:r>
              <a:rPr lang="ko-KR" altLang="en-US" baseline="0" dirty="0" smtClean="0"/>
              <a:t> 구축 및 </a:t>
            </a:r>
            <a:r>
              <a:rPr lang="en-US" altLang="ko-KR" baseline="0" dirty="0" smtClean="0"/>
              <a:t>PB </a:t>
            </a:r>
            <a:r>
              <a:rPr lang="ko-KR" altLang="en-US" baseline="0" dirty="0" smtClean="0"/>
              <a:t>급 데이터 처리를 연구개발 하는 것입니다</a:t>
            </a:r>
            <a:r>
              <a:rPr lang="en-US" altLang="ko-KR" baseline="0" dirty="0" smtClean="0"/>
              <a:t>. KISTI </a:t>
            </a:r>
            <a:r>
              <a:rPr lang="ko-KR" altLang="en-US" baseline="0" dirty="0" err="1" smtClean="0"/>
              <a:t>슈퍼컴을</a:t>
            </a:r>
            <a:r>
              <a:rPr lang="ko-KR" altLang="en-US" baseline="0" dirty="0" smtClean="0"/>
              <a:t> 활용 대규모 시뮬레이션을 수행합니다</a:t>
            </a:r>
            <a:r>
              <a:rPr lang="en-US" altLang="ko-KR" baseline="0" dirty="0" smtClean="0"/>
              <a:t>.</a:t>
            </a:r>
            <a:endParaRPr lang="en-US" altLang="ko-KR" dirty="0"/>
          </a:p>
          <a:p>
            <a:r>
              <a:rPr lang="en-US" altLang="ko-KR" baseline="0" dirty="0" smtClean="0"/>
              <a:t> </a:t>
            </a:r>
            <a:endParaRPr lang="en-US" altLang="ko-KR" baseline="0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>
                <a:solidFill>
                  <a:prstClr val="black"/>
                </a:solidFill>
              </a:rPr>
              <a:pPr/>
              <a:t>46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72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>
                <a:solidFill>
                  <a:prstClr val="black"/>
                </a:solidFill>
              </a:rPr>
              <a:pPr/>
              <a:t>48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84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답변을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새롭게 성취한 연구개발 성과로서</a:t>
            </a:r>
            <a:endParaRPr lang="en-US" altLang="ko-KR" dirty="0" smtClean="0"/>
          </a:p>
          <a:p>
            <a:r>
              <a:rPr lang="en-US" altLang="ko-KR" dirty="0" smtClean="0"/>
              <a:t>KISTI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슈퍼컴</a:t>
            </a:r>
            <a:r>
              <a:rPr lang="en-US" altLang="ko-KR" baseline="0" dirty="0" smtClean="0"/>
              <a:t>5</a:t>
            </a:r>
            <a:r>
              <a:rPr lang="ko-KR" altLang="en-US" baseline="0" dirty="0" smtClean="0"/>
              <a:t>호기 </a:t>
            </a:r>
            <a:r>
              <a:rPr lang="en-US" altLang="ko-KR" baseline="0" dirty="0" smtClean="0"/>
              <a:t>4096</a:t>
            </a:r>
            <a:r>
              <a:rPr lang="ko-KR" altLang="en-US" baseline="0" dirty="0" err="1" smtClean="0"/>
              <a:t>노드를</a:t>
            </a:r>
            <a:r>
              <a:rPr lang="ko-KR" altLang="en-US" baseline="0" dirty="0" smtClean="0"/>
              <a:t> 활용 </a:t>
            </a:r>
            <a:r>
              <a:rPr lang="en-US" altLang="ko-KR" baseline="0" dirty="0" smtClean="0"/>
              <a:t>7 layer</a:t>
            </a:r>
            <a:r>
              <a:rPr lang="ko-KR" altLang="en-US" baseline="0" dirty="0" smtClean="0"/>
              <a:t>이상에서 </a:t>
            </a:r>
            <a:r>
              <a:rPr lang="en-US" altLang="ko-KR" baseline="0" dirty="0" smtClean="0"/>
              <a:t>CNN</a:t>
            </a:r>
            <a:r>
              <a:rPr lang="ko-KR" altLang="en-US" baseline="0" dirty="0" smtClean="0"/>
              <a:t>을 활용해서 </a:t>
            </a:r>
            <a:r>
              <a:rPr lang="ko-KR" altLang="en-US" baseline="0" dirty="0" err="1" smtClean="0"/>
              <a:t>머신러닝을</a:t>
            </a:r>
            <a:r>
              <a:rPr lang="ko-KR" altLang="en-US" baseline="0" dirty="0" smtClean="0"/>
              <a:t> 수행하였다는 것입니다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CMS </a:t>
            </a:r>
            <a:r>
              <a:rPr lang="ko-KR" altLang="en-US" baseline="0" dirty="0" smtClean="0"/>
              <a:t>실험데이터를 활용 세계 최대의 </a:t>
            </a:r>
            <a:r>
              <a:rPr lang="en-US" altLang="ko-KR" baseline="0" dirty="0" smtClean="0"/>
              <a:t>CPU</a:t>
            </a:r>
            <a:r>
              <a:rPr lang="ko-KR" altLang="en-US" baseline="0" dirty="0" smtClean="0"/>
              <a:t>를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사용한 것입니다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참고로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미국 </a:t>
            </a:r>
            <a:r>
              <a:rPr lang="en-US" altLang="ko-KR" baseline="0" dirty="0" smtClean="0"/>
              <a:t>NERSC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ATLAS </a:t>
            </a:r>
            <a:r>
              <a:rPr lang="ko-KR" altLang="en-US" baseline="0" dirty="0" smtClean="0"/>
              <a:t>실험에서 </a:t>
            </a:r>
            <a:r>
              <a:rPr lang="ko-KR" altLang="en-US" baseline="0" dirty="0" err="1" smtClean="0"/>
              <a:t>머신러닝을</a:t>
            </a:r>
            <a:r>
              <a:rPr lang="ko-KR" altLang="en-US" baseline="0" dirty="0" smtClean="0"/>
              <a:t> 활용한 적이 있습니다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SUSY </a:t>
            </a:r>
            <a:r>
              <a:rPr lang="ko-KR" altLang="en-US" baseline="0" dirty="0" smtClean="0"/>
              <a:t>신호 사건과 </a:t>
            </a:r>
            <a:r>
              <a:rPr lang="en-US" altLang="ko-KR" baseline="0" dirty="0" smtClean="0"/>
              <a:t>QCD </a:t>
            </a:r>
            <a:r>
              <a:rPr lang="ko-KR" altLang="en-US" baseline="0" dirty="0" smtClean="0"/>
              <a:t>배경사건을 분리 </a:t>
            </a:r>
            <a:r>
              <a:rPr lang="ko-KR" altLang="en-US" baseline="0" dirty="0" err="1" smtClean="0"/>
              <a:t>의미있는</a:t>
            </a:r>
            <a:r>
              <a:rPr lang="ko-KR" altLang="en-US" baseline="0" dirty="0" smtClean="0"/>
              <a:t> 물리 결과를 도출 </a:t>
            </a:r>
            <a:r>
              <a:rPr lang="en-US" altLang="ko-KR" baseline="0" dirty="0" smtClean="0"/>
              <a:t>KSC 2020 </a:t>
            </a:r>
            <a:r>
              <a:rPr lang="ko-KR" altLang="en-US" baseline="0" dirty="0" smtClean="0"/>
              <a:t>발표하고 </a:t>
            </a:r>
            <a:r>
              <a:rPr lang="en-US" altLang="ko-KR" baseline="0" dirty="0" smtClean="0"/>
              <a:t>SCI </a:t>
            </a:r>
            <a:r>
              <a:rPr lang="ko-KR" altLang="en-US" baseline="0" dirty="0" smtClean="0"/>
              <a:t>논문 투고를 </a:t>
            </a:r>
            <a:r>
              <a:rPr lang="ko-KR" altLang="en-US" baseline="0" dirty="0" err="1" smtClean="0"/>
              <a:t>준비중입니다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또한 암흑물질 현상론을 확장하여 </a:t>
            </a:r>
            <a:r>
              <a:rPr lang="en-US" altLang="ko-KR" baseline="0" dirty="0" smtClean="0"/>
              <a:t>Boosted dark matter</a:t>
            </a:r>
            <a:r>
              <a:rPr lang="ko-KR" altLang="en-US" baseline="0" dirty="0" smtClean="0"/>
              <a:t>도 포함하였습니다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44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35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379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09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391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43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618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869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244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7145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8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19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다음은 연구배경을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76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0CEBE78A-844B-4C7B-8A34-25AFBC2DBD2E}" type="slidenum">
              <a:rPr lang="en-US" altLang="ko-KR" sz="1200"/>
              <a:pPr eaLnBrk="1" hangingPunct="1"/>
              <a:t>15</a:t>
            </a:fld>
            <a:endParaRPr lang="en-US" altLang="ko-KR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95872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BC4AADAA-D526-41B0-A85C-5572C8708AA7}" type="slidenum">
              <a:rPr lang="en-US" altLang="ko-KR" sz="1200"/>
              <a:pPr eaLnBrk="1" hangingPunct="1"/>
              <a:t>16</a:t>
            </a:fld>
            <a:endParaRPr lang="en-US" altLang="ko-KR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04944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BE53549-9B3E-4286-B700-E91A3676B218}" type="slidenum">
              <a:rPr lang="en-US" altLang="ko-KR" sz="1200"/>
              <a:pPr eaLnBrk="1" hangingPunct="1"/>
              <a:t>17</a:t>
            </a:fld>
            <a:endParaRPr lang="en-US" altLang="ko-KR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mtClean="0"/>
              <a:t>This plot shows the current heavy flavor physics experiments by electron and positron. CDF and D0.</a:t>
            </a:r>
          </a:p>
        </p:txBody>
      </p:sp>
    </p:spTree>
    <p:extLst>
      <p:ext uri="{BB962C8B-B14F-4D97-AF65-F5344CB8AC3E}">
        <p14:creationId xmlns:p14="http://schemas.microsoft.com/office/powerpoint/2010/main" val="3592575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aseline="0" dirty="0" smtClean="0"/>
              <a:t>이러한 </a:t>
            </a:r>
            <a:r>
              <a:rPr lang="ko-KR" altLang="en-US" baseline="0" dirty="0" err="1" smtClean="0"/>
              <a:t>빅데이터를</a:t>
            </a:r>
            <a:r>
              <a:rPr lang="ko-KR" altLang="en-US" baseline="0" dirty="0" smtClean="0"/>
              <a:t> 확보하기 위하여 본연구진은 </a:t>
            </a:r>
            <a:r>
              <a:rPr lang="ko-KR" altLang="en-US" baseline="0" dirty="0"/>
              <a:t>실제 실험에 참여하여 데이터를 획득하고 있습니다</a:t>
            </a:r>
            <a:r>
              <a:rPr lang="en-US" altLang="ko-KR" baseline="0" dirty="0" smtClean="0"/>
              <a:t>.</a:t>
            </a:r>
          </a:p>
          <a:p>
            <a:pPr marL="0" indent="0">
              <a:buNone/>
            </a:pPr>
            <a:r>
              <a:rPr lang="ko-KR" altLang="en-US" baseline="0" dirty="0" smtClean="0"/>
              <a:t>유럽</a:t>
            </a:r>
            <a:r>
              <a:rPr lang="en-US" altLang="ko-KR" baseline="0" dirty="0" smtClean="0"/>
              <a:t>CERN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CMS, </a:t>
            </a:r>
            <a:r>
              <a:rPr lang="en-US" altLang="ko-KR" baseline="0" dirty="0" err="1" smtClean="0"/>
              <a:t>SHiP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실험</a:t>
            </a:r>
            <a:r>
              <a:rPr lang="en-US" altLang="ko-KR" baseline="0" dirty="0" smtClean="0"/>
              <a:t>,</a:t>
            </a:r>
          </a:p>
          <a:p>
            <a:pPr marL="0" indent="0">
              <a:buNone/>
            </a:pPr>
            <a:r>
              <a:rPr lang="ko-KR" altLang="en-US" baseline="0" dirty="0" smtClean="0"/>
              <a:t>일본 </a:t>
            </a:r>
            <a:r>
              <a:rPr lang="en-US" altLang="ko-KR" baseline="0" dirty="0" smtClean="0"/>
              <a:t>KEK Belle II </a:t>
            </a:r>
            <a:r>
              <a:rPr lang="ko-KR" altLang="en-US" baseline="0" dirty="0" smtClean="0"/>
              <a:t>실험</a:t>
            </a:r>
            <a:endParaRPr lang="en-US" altLang="ko-KR" baseline="0" dirty="0" smtClean="0"/>
          </a:p>
          <a:p>
            <a:pPr marL="0" indent="0">
              <a:buNone/>
            </a:pPr>
            <a:r>
              <a:rPr lang="ko-KR" altLang="en-US" baseline="0" dirty="0" smtClean="0"/>
              <a:t>미국 </a:t>
            </a:r>
            <a:r>
              <a:rPr lang="ko-KR" altLang="en-US" baseline="0" dirty="0" err="1" smtClean="0"/>
              <a:t>페르미연구소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DUNE </a:t>
            </a:r>
            <a:r>
              <a:rPr lang="ko-KR" altLang="en-US" baseline="0" dirty="0" smtClean="0"/>
              <a:t>실험에서 데이터가 생산됩니다</a:t>
            </a:r>
            <a:r>
              <a:rPr lang="en-US" altLang="ko-KR" baseline="0" dirty="0" smtClean="0"/>
              <a:t>.</a:t>
            </a:r>
          </a:p>
          <a:p>
            <a:pPr marL="0" indent="0">
              <a:buNone/>
            </a:pPr>
            <a:r>
              <a:rPr lang="ko-KR" altLang="en-US" baseline="0" dirty="0" smtClean="0"/>
              <a:t>그런데 </a:t>
            </a:r>
            <a:r>
              <a:rPr lang="en-US" altLang="ko-KR" baseline="0" dirty="0" smtClean="0"/>
              <a:t>2025</a:t>
            </a:r>
            <a:r>
              <a:rPr lang="ko-KR" altLang="en-US" baseline="0" dirty="0" smtClean="0"/>
              <a:t>년 실험으로 부터 생산되는 데이터 양은 연간 </a:t>
            </a:r>
            <a:r>
              <a:rPr lang="en-US" altLang="ko-KR" baseline="0" dirty="0" smtClean="0"/>
              <a:t>100 PB</a:t>
            </a:r>
            <a:r>
              <a:rPr lang="ko-KR" altLang="en-US" baseline="0" dirty="0" smtClean="0"/>
              <a:t>나 됩니다</a:t>
            </a:r>
            <a:r>
              <a:rPr lang="en-US" altLang="ko-KR" baseline="0" dirty="0" smtClean="0"/>
              <a:t>.</a:t>
            </a:r>
          </a:p>
          <a:p>
            <a:pPr marL="0" indent="0">
              <a:buNone/>
            </a:pPr>
            <a:r>
              <a:rPr lang="ko-KR" altLang="en-US" baseline="0" dirty="0" smtClean="0"/>
              <a:t>기존의 데이터 처리 방법을 사용할 수 없으므로 </a:t>
            </a:r>
            <a:r>
              <a:rPr lang="ko-KR" altLang="en-US" baseline="0" dirty="0" err="1" smtClean="0"/>
              <a:t>머신러닝과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빅데이터</a:t>
            </a:r>
            <a:r>
              <a:rPr lang="ko-KR" altLang="en-US" baseline="0" dirty="0" smtClean="0"/>
              <a:t> 처리 기술이 필요합니다</a:t>
            </a:r>
            <a:r>
              <a:rPr lang="en-US" altLang="ko-KR" baseline="0" dirty="0" smtClean="0"/>
              <a:t>.</a:t>
            </a:r>
            <a:endParaRPr lang="en-US" altLang="ko-KR" baseline="0" dirty="0"/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endParaRPr lang="en-US" altLang="ko-KR" baseline="0" dirty="0"/>
          </a:p>
          <a:p>
            <a:pPr marL="0" indent="0">
              <a:buNone/>
            </a:pPr>
            <a:endParaRPr lang="en-US" altLang="ko-KR" baseline="0" dirty="0"/>
          </a:p>
          <a:p>
            <a:pPr marL="0" indent="0">
              <a:buNone/>
            </a:pPr>
            <a:endParaRPr lang="ko-KR" altLang="en-US" dirty="0"/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E14E7B-D5C0-468A-A9FC-123981D8699C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216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0B47001A-7A02-4D11-87B3-00D3CD3109D9}" type="slidenum">
              <a:rPr lang="en-US" altLang="ko-KR" sz="1200"/>
              <a:pPr eaLnBrk="1" hangingPunct="1"/>
              <a:t>19</a:t>
            </a:fld>
            <a:endParaRPr lang="en-US" altLang="ko-KR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mtClean="0"/>
              <a:t>Let me talk about LHC Experiment. There are 4 big experiments at LHC which are</a:t>
            </a:r>
          </a:p>
          <a:p>
            <a:r>
              <a:rPr lang="en-US" altLang="ko-KR" smtClean="0"/>
              <a:t>CMS, ATLAS and LHCb.</a:t>
            </a:r>
          </a:p>
        </p:txBody>
      </p:sp>
    </p:spTree>
    <p:extLst>
      <p:ext uri="{BB962C8B-B14F-4D97-AF65-F5344CB8AC3E}">
        <p14:creationId xmlns:p14="http://schemas.microsoft.com/office/powerpoint/2010/main" val="85427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천문연에서는</a:t>
            </a:r>
            <a:r>
              <a:rPr lang="ko-KR" altLang="en-US" dirty="0" smtClean="0"/>
              <a:t> 천문관측데이터로 우주의 비밀을 연구하고 있습니다</a:t>
            </a:r>
            <a:r>
              <a:rPr lang="en-US" altLang="ko-KR" dirty="0" smtClean="0"/>
              <a:t>. </a:t>
            </a:r>
            <a:r>
              <a:rPr lang="ko-KR" altLang="en-US" baseline="0" dirty="0" smtClean="0"/>
              <a:t> 우주의 구성 요소 중의 하나인 암흑물질을 연구합니다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KISTI</a:t>
            </a:r>
            <a:r>
              <a:rPr lang="ko-KR" altLang="en-US" dirty="0" smtClean="0"/>
              <a:t>에서는 입자실험 가속기데이터로 물질의 근원인 표준모형을 연구하고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지금은 그 바깥의 암흑물질을 연구하고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여기에 </a:t>
            </a:r>
            <a:r>
              <a:rPr lang="en-US" altLang="ko-KR" baseline="0" dirty="0" smtClean="0"/>
              <a:t>ICT </a:t>
            </a:r>
            <a:r>
              <a:rPr lang="ko-KR" altLang="en-US" baseline="0" dirty="0" smtClean="0"/>
              <a:t>기술을 융합해서 </a:t>
            </a:r>
            <a:r>
              <a:rPr lang="ko-KR" altLang="en-US" baseline="0" dirty="0" err="1" smtClean="0"/>
              <a:t>빅데이터를</a:t>
            </a:r>
            <a:r>
              <a:rPr lang="ko-KR" altLang="en-US" baseline="0" dirty="0" smtClean="0"/>
              <a:t> 처리하고 </a:t>
            </a:r>
            <a:r>
              <a:rPr lang="ko-KR" altLang="en-US" baseline="0" dirty="0" err="1" smtClean="0"/>
              <a:t>딥</a:t>
            </a:r>
            <a:r>
              <a:rPr lang="ko-KR" altLang="en-US" baseline="0" dirty="0" smtClean="0"/>
              <a:t> 러닝을 활용해서 융합연구를 하고자 합니다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B9A04-D4B9-4E37-8BE8-D707506BE066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1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6D23-E16B-493A-8ADD-D3CE84004ADB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8577-8E0B-4E09-822B-C9AFBEB231F1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8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AC67-0650-4D7E-BFF1-4C715BE9D399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7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23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75185DC3-26E6-413E-A2A2-28F940B9C542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5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1BED-EC85-4695-99CE-5117A16A5C35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3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4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71450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과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CB78164-2C73-1941-98E3-3C9818F2A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083" y="220793"/>
            <a:ext cx="7883267" cy="656153"/>
          </a:xfrm>
        </p:spPr>
        <p:txBody>
          <a:bodyPr>
            <a:normAutofit/>
          </a:bodyPr>
          <a:lstStyle>
            <a:lvl1pPr>
              <a:defRPr sz="2700" b="1" i="0">
                <a:latin typeface="Nanum Gothic" panose="020D0604000000000000" pitchFamily="34" charset="-127"/>
                <a:ea typeface="Nanum Gothic" panose="020D0604000000000000" pitchFamily="34" charset="-127"/>
                <a:cs typeface="Nanum Gothic" panose="020D0604000000000000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A6698A-7208-DE41-9F2F-559E8F613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150" y="15498"/>
            <a:ext cx="719851" cy="861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B308CA27-EB8B-B843-B3CB-A6604012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6446" y="6411117"/>
            <a:ext cx="800100" cy="421447"/>
          </a:xfrm>
        </p:spPr>
        <p:txBody>
          <a:bodyPr/>
          <a:lstStyle>
            <a:lvl1pPr algn="ctr">
              <a:defRPr sz="2400" b="0" i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705AD06C-2144-6B48-9D47-7D13FD42AD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444B0CBA-5FC3-6B40-B775-92065AEAB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263" y="1103243"/>
            <a:ext cx="8445362" cy="5019261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9D525BE-83D9-B84F-B3CF-4C5265817FB3}"/>
              </a:ext>
            </a:extLst>
          </p:cNvPr>
          <p:cNvSpPr>
            <a:spLocks noGrp="1"/>
          </p:cNvSpPr>
          <p:nvPr>
            <p:ph type="dt" idx="14"/>
          </p:nvPr>
        </p:nvSpPr>
        <p:spPr/>
        <p:txBody>
          <a:bodyPr/>
          <a:lstStyle>
            <a:lvl1pPr>
              <a:defRPr sz="825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ko-KR"/>
              <a:t>2020.09.24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9C6BC194-BFD8-9E4D-8F05-B8B612C7569E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>
            <a:lvl1pPr>
              <a:defRPr sz="825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ko-KR"/>
              <a:t>KSC2020 / ML4HEP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500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74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이미지"/>
          <p:cNvSpPr>
            <a:spLocks noGrp="1"/>
          </p:cNvSpPr>
          <p:nvPr>
            <p:ph type="pic" idx="13"/>
          </p:nvPr>
        </p:nvSpPr>
        <p:spPr>
          <a:xfrm>
            <a:off x="1140531" y="203273"/>
            <a:ext cx="6858002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9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7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C402-39AC-4EFE-83CF-26682029CA4F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2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이미지"/>
          <p:cNvSpPr>
            <a:spLocks noGrp="1"/>
          </p:cNvSpPr>
          <p:nvPr>
            <p:ph type="pic" idx="13"/>
          </p:nvPr>
        </p:nvSpPr>
        <p:spPr>
          <a:xfrm>
            <a:off x="1591717" y="431602"/>
            <a:ext cx="8719840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5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이미지"/>
          <p:cNvSpPr>
            <a:spLocks noGrp="1"/>
          </p:cNvSpPr>
          <p:nvPr>
            <p:ph type="pic" idx="13"/>
          </p:nvPr>
        </p:nvSpPr>
        <p:spPr>
          <a:xfrm>
            <a:off x="2873127" y="1818680"/>
            <a:ext cx="6630293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9140" y="6536531"/>
            <a:ext cx="320601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9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이미지"/>
          <p:cNvSpPr>
            <a:spLocks noGrp="1"/>
          </p:cNvSpPr>
          <p:nvPr>
            <p:ph type="pic" sz="quarter" idx="13"/>
          </p:nvPr>
        </p:nvSpPr>
        <p:spPr>
          <a:xfrm>
            <a:off x="4697015" y="3536156"/>
            <a:ext cx="4257245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이미지"/>
          <p:cNvSpPr>
            <a:spLocks noGrp="1"/>
          </p:cNvSpPr>
          <p:nvPr>
            <p:ph type="pic" sz="quarter" idx="14"/>
          </p:nvPr>
        </p:nvSpPr>
        <p:spPr>
          <a:xfrm>
            <a:off x="4572000" y="625079"/>
            <a:ext cx="4125516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이미지"/>
          <p:cNvSpPr>
            <a:spLocks noGrp="1"/>
          </p:cNvSpPr>
          <p:nvPr>
            <p:ph type="pic" idx="15"/>
          </p:nvPr>
        </p:nvSpPr>
        <p:spPr>
          <a:xfrm>
            <a:off x="-1669851" y="625078"/>
            <a:ext cx="8425160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2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79432"/>
            <a:ext cx="7358063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9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이미지"/>
          <p:cNvSpPr>
            <a:spLocks noGrp="1"/>
          </p:cNvSpPr>
          <p:nvPr>
            <p:ph type="pic" idx="13"/>
          </p:nvPr>
        </p:nvSpPr>
        <p:spPr>
          <a:xfrm>
            <a:off x="-667866" y="0"/>
            <a:ext cx="10479731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3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64"/>
            <a:ext cx="9144000" cy="1284220"/>
          </a:xfrm>
          <a:prstGeom prst="rect">
            <a:avLst/>
          </a:prstGeom>
        </p:spPr>
      </p:pic>
      <p:sp>
        <p:nvSpPr>
          <p:cNvPr id="7" name="Rectangle 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309320"/>
            <a:ext cx="2133600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25">
                <a:latin typeface="+mn-lt"/>
              </a:defRPr>
            </a:lvl1pPr>
          </a:lstStyle>
          <a:p>
            <a:pPr>
              <a:defRPr/>
            </a:pPr>
            <a:fld id="{75185DC3-26E6-413E-A2A2-28F940B9C542}" type="slidenum">
              <a:rPr lang="en-US" altLang="ko-KR" smtClean="0">
                <a:ea typeface="HY울릉도M"/>
              </a:rPr>
              <a:pPr>
                <a:defRPr/>
              </a:pPr>
              <a:t>‹#›</a:t>
            </a:fld>
            <a:endParaRPr lang="en-US" altLang="ko-KR">
              <a:ea typeface="HY울릉도M"/>
            </a:endParaRPr>
          </a:p>
        </p:txBody>
      </p:sp>
      <p:pic>
        <p:nvPicPr>
          <p:cNvPr id="11" name="Picture 75" descr="LOGO"/>
          <p:cNvPicPr>
            <a:picLocks noChangeAspect="1" noChangeArrowheads="1"/>
          </p:cNvPicPr>
          <p:nvPr userDrawn="1"/>
        </p:nvPicPr>
        <p:blipFill>
          <a:blip r:embed="rId3" cstate="print"/>
          <a:srcRect l="60813"/>
          <a:stretch>
            <a:fillRect/>
          </a:stretch>
        </p:blipFill>
        <p:spPr bwMode="auto">
          <a:xfrm>
            <a:off x="7884368" y="204546"/>
            <a:ext cx="657633" cy="4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1" y="271452"/>
            <a:ext cx="360040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9CD1BED-EC85-4695-99CE-5117A16A5C35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6BEB0E-5B53-4647-BEB7-E91F160A6477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0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과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CB78164-2C73-1941-98E3-3C9818F2A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083" y="220793"/>
            <a:ext cx="7883267" cy="656153"/>
          </a:xfrm>
        </p:spPr>
        <p:txBody>
          <a:bodyPr>
            <a:normAutofit/>
          </a:bodyPr>
          <a:lstStyle>
            <a:lvl1pPr>
              <a:defRPr sz="2700" b="1" i="0">
                <a:latin typeface="Nanum Gothic" panose="020D0604000000000000" pitchFamily="34" charset="-127"/>
                <a:ea typeface="Nanum Gothic" panose="020D0604000000000000" pitchFamily="34" charset="-127"/>
                <a:cs typeface="Nanum Gothic" panose="020D0604000000000000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A6698A-7208-DE41-9F2F-559E8F613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150" y="15498"/>
            <a:ext cx="719851" cy="861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B308CA27-EB8B-B843-B3CB-A6604012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6446" y="6411117"/>
            <a:ext cx="800100" cy="421447"/>
          </a:xfrm>
        </p:spPr>
        <p:txBody>
          <a:bodyPr/>
          <a:lstStyle>
            <a:lvl1pPr algn="ctr">
              <a:defRPr sz="2400" b="0" i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705AD06C-2144-6B48-9D47-7D13FD42AD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444B0CBA-5FC3-6B40-B775-92065AEAB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263" y="1103243"/>
            <a:ext cx="8445362" cy="5019261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9D525BE-83D9-B84F-B3CF-4C5265817FB3}"/>
              </a:ext>
            </a:extLst>
          </p:cNvPr>
          <p:cNvSpPr>
            <a:spLocks noGrp="1"/>
          </p:cNvSpPr>
          <p:nvPr>
            <p:ph type="dt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825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ko-KR"/>
              <a:t>2020.09.24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9C6BC194-BFD8-9E4D-8F05-B8B612C7569E}"/>
              </a:ext>
            </a:extLst>
          </p:cNvPr>
          <p:cNvSpPr>
            <a:spLocks noGrp="1"/>
          </p:cNvSpPr>
          <p:nvPr>
            <p:ph type="ft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825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ko-KR"/>
              <a:t>KSC2020 / ML4HEP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449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B48628F-D5D8-4E3F-951B-4102466DB7C3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28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947F-2022-4C29-9E14-749C3D195133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5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제목, 클립 아트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클립 아트 개체 틀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2A989-5027-4BA7-9FC9-2BF6B63D0E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4925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36EBB-3C04-4257-8D83-371A8919644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464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20CA-3337-4DA6-B10C-D6B121275287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4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8628F-D5D8-4E3F-951B-4102466DB7C3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07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EB0E-5B53-4647-BEB7-E91F160A6477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9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D5B7-F6E9-4595-AD64-3A38A382AA0E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BD2F9-2F14-4654-B3E9-B3C72476B9C3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800F-23AF-4AE7-8293-E19975B0F1EE}" type="datetime1">
              <a:rPr lang="ko-KR" altLang="en-US" smtClean="0"/>
              <a:t>2021-03-11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61E24-A766-46D6-B5AD-805DD2569C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35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91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9" r:id="rId24"/>
    <p:sldLayoutId id="2147483898" r:id="rId25"/>
    <p:sldLayoutId id="214748390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09319" y="6536531"/>
            <a:ext cx="320602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0751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4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40" r:id="rId5"/>
    <p:sldLayoutId id="2147483742" r:id="rId6"/>
    <p:sldLayoutId id="2147483743" r:id="rId7"/>
    <p:sldLayoutId id="2147483744" r:id="rId8"/>
    <p:sldLayoutId id="2147483747" r:id="rId9"/>
    <p:sldLayoutId id="2147483893" r:id="rId10"/>
    <p:sldLayoutId id="2147483899" r:id="rId11"/>
    <p:sldLayoutId id="2147483902" r:id="rId12"/>
    <p:sldLayoutId id="2147483904" r:id="rId13"/>
    <p:sldLayoutId id="2147483905" r:id="rId14"/>
    <p:sldLayoutId id="214748390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9.jpeg"/><Relationship Id="rId10" Type="http://schemas.openxmlformats.org/officeDocument/2006/relationships/image" Target="../media/image25.wmf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frm=1&amp;source=images&amp;cd=&amp;cad=rja&amp;uact=8&amp;docid=eLhwkkaQb4MgOM&amp;tbnid=JxDbiz4f3NgfXM:&amp;ved=0CAUQjRw&amp;url=http://blog.daum.net/_blog/BlogTypeView.do?blogid=0bit9&amp;articleno=13&amp;ei=vCrfU4f5Ioje8AWr1QE&amp;bvm=bv.72197243,d.dGc&amp;psig=AFQjCNGaZ1JFN0oPhnoLt9K7Roj__-gEDw&amp;ust=140722079483483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0.jpe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e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jpeg"/><Relationship Id="rId5" Type="http://schemas.openxmlformats.org/officeDocument/2006/relationships/image" Target="../media/image50.gif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3" Type="http://schemas.openxmlformats.org/officeDocument/2006/relationships/image" Target="../media/image92.gif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9.png"/><Relationship Id="rId5" Type="http://schemas.openxmlformats.org/officeDocument/2006/relationships/image" Target="../media/image118.tiff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Relationship Id="rId9" Type="http://schemas.openxmlformats.org/officeDocument/2006/relationships/image" Target="../media/image13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3.gif"/><Relationship Id="rId4" Type="http://schemas.openxmlformats.org/officeDocument/2006/relationships/image" Target="../media/image14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image" Target="../media/image160.png"/><Relationship Id="rId10" Type="http://schemas.openxmlformats.org/officeDocument/2006/relationships/image" Target="../media/image164.png"/><Relationship Id="rId4" Type="http://schemas.openxmlformats.org/officeDocument/2006/relationships/image" Target="../media/image159.png"/><Relationship Id="rId9" Type="http://schemas.openxmlformats.org/officeDocument/2006/relationships/image" Target="../media/image5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과학난제도전: 도전영역 9 - 우주의 기원 규명: 우주의 생성원리 연구"/>
          <p:cNvSpPr txBox="1"/>
          <p:nvPr/>
        </p:nvSpPr>
        <p:spPr>
          <a:xfrm>
            <a:off x="7709079" y="48292"/>
            <a:ext cx="142988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latinLnBrk="0" hangingPunct="0"/>
            <a:r>
              <a:rPr 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2021. 3. </a:t>
            </a:r>
            <a:r>
              <a:rPr 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11</a:t>
            </a:r>
            <a:endParaRPr sz="20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120" name="인공지능-첨단 ICT 기술개발을 활용한 암흑물질 실체규명"/>
          <p:cNvSpPr txBox="1"/>
          <p:nvPr/>
        </p:nvSpPr>
        <p:spPr>
          <a:xfrm>
            <a:off x="508534" y="1401374"/>
            <a:ext cx="841321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latinLnBrk="0" hangingPunct="0">
              <a:defRPr sz="8000"/>
            </a:pPr>
            <a:r>
              <a:rPr lang="ko-KR" altLang="en-US" sz="3600" b="1" kern="0" dirty="0" smtClean="0">
                <a:solidFill>
                  <a:srgbClr val="0433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인공지능과 입자물리학</a:t>
            </a:r>
            <a:endParaRPr sz="3600" b="1" kern="0" dirty="0"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5314" y="59814"/>
            <a:ext cx="5005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b="1" dirty="0" smtClean="0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계산과학 세미나</a:t>
            </a:r>
            <a:endParaRPr lang="en-US" altLang="ko-KR" b="1" dirty="0">
              <a:solidFill>
                <a:srgbClr val="000000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160214" y="5747348"/>
            <a:ext cx="5005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b="1" dirty="0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조기현 </a:t>
            </a:r>
            <a:r>
              <a:rPr lang="en-US" altLang="ko-KR" b="1" dirty="0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(KISTI)</a:t>
            </a:r>
          </a:p>
        </p:txBody>
      </p:sp>
      <p:pic>
        <p:nvPicPr>
          <p:cNvPr id="2050" name="Picture 2" descr="종합 예술영역 Data Science와 딥러닝에 대한 소고(小考) · Theory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9" y="2743205"/>
            <a:ext cx="4093530" cy="24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100" y="2743205"/>
            <a:ext cx="4391190" cy="24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437" x="625475" y="4519613"/>
          <p14:tracePt t="3509" x="615950" y="4519613"/>
          <p14:tracePt t="3525" x="608013" y="4519613"/>
          <p14:tracePt t="3533" x="598488" y="4519613"/>
          <p14:tracePt t="3573" x="642938" y="4519613"/>
          <p14:tracePt t="3582" x="704850" y="4500563"/>
          <p14:tracePt t="3589" x="768350" y="4473575"/>
          <p14:tracePt t="3597" x="830263" y="4438650"/>
          <p14:tracePt t="3614" x="919163" y="4367213"/>
          <p14:tracePt t="3631" x="1036638" y="4233863"/>
          <p14:tracePt t="3647" x="1143000" y="4027488"/>
          <p14:tracePt t="3664" x="1303338" y="3706813"/>
          <p14:tracePt t="3681" x="1411288" y="3421063"/>
          <p14:tracePt t="3697" x="1465263" y="3143250"/>
          <p14:tracePt t="3714" x="1473200" y="2911475"/>
          <p14:tracePt t="3731" x="1473200" y="2714625"/>
          <p14:tracePt t="3747" x="1465263" y="2581275"/>
          <p14:tracePt t="3764" x="1446213" y="2473325"/>
          <p14:tracePt t="3781" x="1438275" y="2349500"/>
          <p14:tracePt t="3797" x="1428750" y="2251075"/>
          <p14:tracePt t="3814" x="1419225" y="2179638"/>
          <p14:tracePt t="3831" x="1411288" y="2089150"/>
          <p14:tracePt t="3847" x="1411288" y="2054225"/>
          <p14:tracePt t="3863" x="1401763" y="2017713"/>
          <p14:tracePt t="3880" x="1393825" y="2000250"/>
          <p14:tracePt t="3897" x="1384300" y="1973263"/>
          <p14:tracePt t="3914" x="1374775" y="1955800"/>
          <p14:tracePt t="3930" x="1374775" y="1946275"/>
          <p14:tracePt t="3947" x="1374775" y="1938338"/>
          <p14:tracePt t="4005" x="1374775" y="1946275"/>
          <p14:tracePt t="4013" x="1384300" y="1965325"/>
          <p14:tracePt t="4021" x="1384300" y="1973263"/>
          <p14:tracePt t="4030" x="1384300" y="1992313"/>
          <p14:tracePt t="4053" x="1384300" y="2000250"/>
          <p14:tracePt t="4063" x="1393825" y="2017713"/>
          <p14:tracePt t="4080" x="1419225" y="2054225"/>
          <p14:tracePt t="4097" x="1438275" y="2089150"/>
          <p14:tracePt t="4113" x="1455738" y="2116138"/>
          <p14:tracePt t="4130" x="1455738" y="2125663"/>
          <p14:tracePt t="4147" x="1465263" y="2135188"/>
          <p14:tracePt t="4163" x="1473200" y="2152650"/>
          <p14:tracePt t="4182" x="1490663" y="2179638"/>
          <p14:tracePt t="4197" x="1509713" y="2197100"/>
          <p14:tracePt t="4213" x="1536700" y="2214563"/>
          <p14:tracePt t="4230" x="1554163" y="2224088"/>
          <p14:tracePt t="4247" x="1554163" y="2232025"/>
          <p14:tracePt t="4263" x="1581150" y="2286000"/>
          <p14:tracePt t="4279" x="1633538" y="2357438"/>
          <p14:tracePt t="4296" x="1687513" y="2401888"/>
          <p14:tracePt t="4313" x="1697038" y="2420938"/>
          <p14:tracePt t="4411" x="1697038" y="2411413"/>
          <p14:tracePt t="11612" x="1697038" y="2393950"/>
          <p14:tracePt t="11620" x="1741488" y="2303463"/>
          <p14:tracePt t="11628" x="1795463" y="2160588"/>
          <p14:tracePt t="11638" x="1857375" y="2009775"/>
          <p14:tracePt t="11652" x="1946275" y="1758950"/>
          <p14:tracePt t="11669" x="1982788" y="1633538"/>
          <p14:tracePt t="11686" x="1982788" y="1616075"/>
          <p14:tracePt t="12084" x="1982788" y="1608138"/>
          <p14:tracePt t="12093" x="1973263" y="1598613"/>
          <p14:tracePt t="12102" x="1901825" y="1571625"/>
          <p14:tracePt t="12118" x="1616075" y="1581150"/>
          <p14:tracePt t="12135" x="1303338" y="1785938"/>
          <p14:tracePt t="12152" x="1268413" y="2125663"/>
          <p14:tracePt t="12168" x="1697038" y="2536825"/>
          <p14:tracePt t="12185" x="2241550" y="2965450"/>
          <p14:tracePt t="12202" x="2803525" y="3251200"/>
          <p14:tracePt t="12218" x="3429000" y="3438525"/>
          <p14:tracePt t="12235" x="4089400" y="3625850"/>
          <p14:tracePt t="12251" x="4724400" y="3741738"/>
          <p14:tracePt t="12268" x="5518150" y="3786188"/>
          <p14:tracePt t="12285" x="5840413" y="3759200"/>
          <p14:tracePt t="12302" x="5929313" y="3741738"/>
          <p14:tracePt t="12318" x="5973763" y="3724275"/>
          <p14:tracePt t="12335" x="5973763" y="3706813"/>
          <p14:tracePt t="12352" x="5983288" y="3687763"/>
          <p14:tracePt t="12368" x="5992813" y="3679825"/>
          <p14:tracePt t="12384" x="6010275" y="3670300"/>
          <p14:tracePt t="12401" x="6045200" y="3662363"/>
          <p14:tracePt t="12418" x="6089650" y="3662363"/>
          <p14:tracePt t="12434" x="6108700" y="3643313"/>
          <p14:tracePt t="12451" x="6126163" y="3635375"/>
          <p14:tracePt t="12468" x="6126163" y="3598863"/>
          <p14:tracePt t="12484" x="6108700" y="3571875"/>
          <p14:tracePt t="12502" x="6099175" y="3554413"/>
          <p14:tracePt t="12519" x="6099175" y="3544888"/>
          <p14:tracePt t="12535" x="6099175" y="3536950"/>
          <p14:tracePt t="12552" x="6099175" y="3527425"/>
          <p14:tracePt t="12569" x="6089650" y="3517900"/>
          <p14:tracePt t="12761" x="6081713" y="3517900"/>
          <p14:tracePt t="12785" x="6072188" y="3517900"/>
          <p14:tracePt t="12793" x="6064250" y="3517900"/>
          <p14:tracePt t="12802" x="6037263" y="3517900"/>
          <p14:tracePt t="12818" x="5973763" y="3517900"/>
          <p14:tracePt t="12834" x="5956300" y="3517900"/>
          <p14:tracePt t="12871" x="5946775" y="35179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Matter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Hadron (Quark) - size</a:t>
            </a:r>
          </a:p>
          <a:p>
            <a:pPr lvl="1" eaLnBrk="1" hangingPunct="1"/>
            <a:r>
              <a:rPr lang="en-US" altLang="ko-KR" smtClean="0"/>
              <a:t>Baryon (qqq): proton, neutron</a:t>
            </a:r>
          </a:p>
          <a:p>
            <a:pPr lvl="1" eaLnBrk="1" hangingPunct="1"/>
            <a:r>
              <a:rPr lang="en-US" altLang="ko-KR" smtClean="0"/>
              <a:t>Meson (q qbar): pion, kaon</a:t>
            </a:r>
          </a:p>
          <a:p>
            <a:pPr lvl="1" eaLnBrk="1" hangingPunct="1"/>
            <a:endParaRPr lang="en-US" altLang="ko-KR" smtClean="0"/>
          </a:p>
          <a:p>
            <a:pPr eaLnBrk="1" hangingPunct="1"/>
            <a:r>
              <a:rPr lang="en-US" altLang="ko-KR" smtClean="0"/>
              <a:t>Lepton </a:t>
            </a:r>
            <a:r>
              <a:rPr lang="en-US" altLang="ko-KR" smtClean="0">
                <a:latin typeface="Times New Roman" panose="02020603050405020304" pitchFamily="18" charset="0"/>
              </a:rPr>
              <a:t>–</a:t>
            </a:r>
            <a:r>
              <a:rPr lang="en-US" altLang="ko-KR" smtClean="0"/>
              <a:t> no size</a:t>
            </a:r>
          </a:p>
          <a:p>
            <a:pPr lvl="1" eaLnBrk="1" hangingPunct="1"/>
            <a:r>
              <a:rPr lang="en-US" altLang="ko-KR" smtClean="0"/>
              <a:t>Point particle</a:t>
            </a:r>
          </a:p>
        </p:txBody>
      </p:sp>
    </p:spTree>
    <p:extLst>
      <p:ext uri="{BB962C8B-B14F-4D97-AF65-F5344CB8AC3E}">
        <p14:creationId xmlns:p14="http://schemas.microsoft.com/office/powerpoint/2010/main" val="21071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1295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How to know any of this?</a:t>
            </a:r>
            <a:br>
              <a:rPr lang="en-US" altLang="ko-KR" smtClean="0">
                <a:solidFill>
                  <a:schemeClr val="tx1"/>
                </a:solidFill>
              </a:rPr>
            </a:br>
            <a:r>
              <a:rPr lang="en-US" altLang="ko-KR" smtClean="0">
                <a:solidFill>
                  <a:schemeClr val="tx1"/>
                </a:solidFill>
              </a:rPr>
              <a:t>(Testing Theory)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Example</a:t>
            </a:r>
          </a:p>
          <a:p>
            <a:pPr eaLnBrk="1" hangingPunct="1"/>
            <a:endParaRPr lang="en-US" altLang="ko-KR" smtClean="0"/>
          </a:p>
          <a:p>
            <a:pPr lvl="1" eaLnBrk="1" hangingPunct="1"/>
            <a:r>
              <a:rPr lang="en-US" altLang="ko-KR" smtClean="0"/>
              <a:t>Light bulb (Source)</a:t>
            </a:r>
          </a:p>
          <a:p>
            <a:pPr lvl="1" eaLnBrk="1" hangingPunct="1"/>
            <a:r>
              <a:rPr lang="en-US" altLang="ko-KR" smtClean="0"/>
              <a:t>Tennis ball (target)</a:t>
            </a:r>
          </a:p>
          <a:p>
            <a:pPr lvl="1" eaLnBrk="1" hangingPunct="1"/>
            <a:r>
              <a:rPr lang="en-US" altLang="ko-KR" smtClean="0"/>
              <a:t>Eye (detector)</a:t>
            </a:r>
          </a:p>
        </p:txBody>
      </p:sp>
      <p:pic>
        <p:nvPicPr>
          <p:cNvPr id="9220" name="Picture 1028" descr="eye_det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24200"/>
            <a:ext cx="2667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32" y="4806906"/>
            <a:ext cx="18272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3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1588" cy="4114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ko-KR" sz="2400" dirty="0" smtClean="0"/>
              <a:t>Accelerators solve two problems:</a:t>
            </a:r>
          </a:p>
          <a:p>
            <a:pPr eaLnBrk="1" hangingPunct="1">
              <a:buFontTx/>
              <a:buNone/>
            </a:pPr>
            <a:endParaRPr lang="en-US" altLang="ko-KR" sz="2400" dirty="0" smtClean="0"/>
          </a:p>
          <a:p>
            <a:pPr lvl="1" eaLnBrk="1" hangingPunct="1"/>
            <a:r>
              <a:rPr lang="en-US" altLang="ko-KR" sz="2000" dirty="0" smtClean="0"/>
              <a:t>High energy gives small wavelength to detect small particles. (Lambda = h /p )</a:t>
            </a:r>
          </a:p>
          <a:p>
            <a:pPr lvl="1" eaLnBrk="1" hangingPunct="1">
              <a:buFontTx/>
              <a:buNone/>
            </a:pPr>
            <a:endParaRPr lang="en-US" altLang="ko-KR" sz="2000" dirty="0" smtClean="0"/>
          </a:p>
          <a:p>
            <a:pPr lvl="1" eaLnBrk="1" hangingPunct="1"/>
            <a:r>
              <a:rPr lang="en-US" altLang="ko-KR" sz="2000" dirty="0" smtClean="0"/>
              <a:t>The high energy create the massive particles that the physicist want to study.(E=mc^2)</a:t>
            </a:r>
          </a:p>
        </p:txBody>
      </p:sp>
      <p:pic>
        <p:nvPicPr>
          <p:cNvPr id="10243" name="Picture 3" descr="meter_sti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613" y="2792413"/>
            <a:ext cx="3525837" cy="2708275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08013" y="188913"/>
            <a:ext cx="7848600" cy="1295400"/>
          </a:xfrm>
          <a:noFill/>
        </p:spPr>
        <p:txBody>
          <a:bodyPr lIns="90000" tIns="46800" rIns="90000" bIns="46800" anchor="b"/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How to detect?</a:t>
            </a:r>
          </a:p>
        </p:txBody>
      </p:sp>
    </p:spTree>
    <p:extLst>
      <p:ext uri="{BB962C8B-B14F-4D97-AF65-F5344CB8AC3E}">
        <p14:creationId xmlns:p14="http://schemas.microsoft.com/office/powerpoint/2010/main" val="21728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1066800"/>
          </a:xfrm>
          <a:noFill/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Accelerator design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US" altLang="ko-KR" dirty="0" smtClean="0"/>
              <a:t>Shapes</a:t>
            </a:r>
          </a:p>
          <a:p>
            <a:pPr lvl="1" eaLnBrk="1" hangingPunct="1"/>
            <a:r>
              <a:rPr lang="en-US" altLang="ko-KR" dirty="0" err="1" smtClean="0"/>
              <a:t>Linacs</a:t>
            </a:r>
            <a:r>
              <a:rPr lang="en-US" altLang="ko-KR" dirty="0" smtClean="0"/>
              <a:t> (SLAC)</a:t>
            </a:r>
          </a:p>
          <a:p>
            <a:pPr lvl="1" eaLnBrk="1" hangingPunct="1"/>
            <a:r>
              <a:rPr lang="en-US" altLang="ko-KR" dirty="0" smtClean="0"/>
              <a:t>Synchrotrons (</a:t>
            </a:r>
            <a:r>
              <a:rPr lang="en-US" altLang="ko-KR" dirty="0" err="1" smtClean="0">
                <a:solidFill>
                  <a:srgbClr val="FF00FF"/>
                </a:solidFill>
              </a:rPr>
              <a:t>Fermilab</a:t>
            </a:r>
            <a:r>
              <a:rPr lang="en-US" altLang="ko-KR" dirty="0" smtClean="0"/>
              <a:t>)</a:t>
            </a:r>
          </a:p>
          <a:p>
            <a:pPr lvl="1" eaLnBrk="1" hangingPunct="1">
              <a:buFontTx/>
              <a:buNone/>
            </a:pPr>
            <a:endParaRPr lang="en-US" altLang="ko-KR" dirty="0" smtClean="0"/>
          </a:p>
          <a:p>
            <a:pPr eaLnBrk="1" hangingPunct="1"/>
            <a:r>
              <a:rPr lang="en-US" altLang="ko-KR" dirty="0" smtClean="0"/>
              <a:t>Collision types</a:t>
            </a:r>
          </a:p>
          <a:p>
            <a:pPr lvl="1" eaLnBrk="1" hangingPunct="1"/>
            <a:r>
              <a:rPr lang="en-US" altLang="ko-KR" dirty="0" smtClean="0"/>
              <a:t>Fixed target (E687, FOCUS)</a:t>
            </a:r>
          </a:p>
          <a:p>
            <a:pPr lvl="1" eaLnBrk="1" hangingPunct="1"/>
            <a:r>
              <a:rPr lang="en-US" altLang="ko-KR" dirty="0" smtClean="0"/>
              <a:t>Colliding beams (</a:t>
            </a:r>
            <a:r>
              <a:rPr lang="en-US" altLang="ko-KR" dirty="0" smtClean="0">
                <a:solidFill>
                  <a:srgbClr val="FF00FF"/>
                </a:solidFill>
              </a:rPr>
              <a:t>CDF</a:t>
            </a:r>
            <a:r>
              <a:rPr lang="en-US" altLang="ko-KR" dirty="0" smtClean="0"/>
              <a:t>, Belle, </a:t>
            </a:r>
            <a:r>
              <a:rPr lang="en-US" altLang="ko-KR" dirty="0" err="1" smtClean="0"/>
              <a:t>BTeV</a:t>
            </a:r>
            <a:r>
              <a:rPr lang="en-US" altLang="ko-KR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en-US" altLang="ko-KR" dirty="0" smtClean="0"/>
              <a:t> =&gt; CM = 1TeV+1TeV =&gt; 2TeV</a:t>
            </a:r>
          </a:p>
        </p:txBody>
      </p:sp>
      <p:pic>
        <p:nvPicPr>
          <p:cNvPr id="11268" name="Picture 4" descr="collide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1646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fixed_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13938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lin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4600"/>
            <a:ext cx="16684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irc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15319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7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4588"/>
            <a:ext cx="7772400" cy="6080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>
                <a:latin typeface="Arial" panose="020B0604020202020204" pitchFamily="34" charset="0"/>
              </a:rPr>
              <a:t>High Energy Experiment</a:t>
            </a:r>
          </a:p>
        </p:txBody>
      </p:sp>
      <p:pic>
        <p:nvPicPr>
          <p:cNvPr id="12291" name="Picture 3" descr="C:\My Documents\he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58578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3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458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>
                <a:latin typeface="Arial" panose="020B0604020202020204" pitchFamily="34" charset="0"/>
              </a:rPr>
              <a:t>Fixed target vs Colliding beams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2057400"/>
            <a:ext cx="86852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latin typeface="Arial" panose="020B0604020202020204" pitchFamily="34" charset="0"/>
              </a:rPr>
              <a:t>(total energy)</a:t>
            </a:r>
            <a:r>
              <a:rPr lang="en-US" altLang="ko-KR" sz="2000" b="1" baseline="30000">
                <a:latin typeface="Arial" panose="020B0604020202020204" pitchFamily="34" charset="0"/>
              </a:rPr>
              <a:t>2</a:t>
            </a:r>
            <a:r>
              <a:rPr lang="en-US" altLang="ko-KR" sz="2000" b="1">
                <a:latin typeface="Arial" panose="020B0604020202020204" pitchFamily="34" charset="0"/>
              </a:rPr>
              <a:t>-(total momentum)</a:t>
            </a:r>
            <a:r>
              <a:rPr lang="en-US" altLang="ko-KR" sz="2000" b="1" baseline="30000">
                <a:latin typeface="Arial" panose="020B0604020202020204" pitchFamily="34" charset="0"/>
              </a:rPr>
              <a:t>2</a:t>
            </a:r>
            <a:r>
              <a:rPr lang="en-US" altLang="ko-KR" sz="2000" b="1">
                <a:latin typeface="Arial" panose="020B0604020202020204" pitchFamily="34" charset="0"/>
              </a:rPr>
              <a:t> = invariant in all frames of reference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latin typeface="Arial" panose="020B0604020202020204" pitchFamily="34" charset="0"/>
              </a:rPr>
              <a:t>Assume that 800GeV(E</a:t>
            </a:r>
            <a:r>
              <a:rPr lang="en-US" altLang="ko-KR" sz="2000" b="1" baseline="-25000">
                <a:latin typeface="Arial" panose="020B0604020202020204" pitchFamily="34" charset="0"/>
              </a:rPr>
              <a:t>beam</a:t>
            </a:r>
            <a:r>
              <a:rPr lang="en-US" altLang="ko-KR" sz="2000" b="1">
                <a:latin typeface="Arial" panose="020B0604020202020204" pitchFamily="34" charset="0"/>
              </a:rPr>
              <a:t>) proton collides in a fixed target(proton).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latin typeface="Arial" panose="020B0604020202020204" pitchFamily="34" charset="0"/>
              </a:rPr>
              <a:t>       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Center of mom. frame    Laboraroty frame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      Total energy:           E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CM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                        E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beam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+m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p</a:t>
            </a:r>
            <a:r>
              <a:rPr lang="en-US" altLang="ko-KR" sz="2000" b="1" baseline="30000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          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Total momentum:              0                              P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beam                                                      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Invariant:           E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CM</a:t>
            </a:r>
            <a:r>
              <a:rPr lang="en-US" altLang="ko-KR" sz="2000" b="1" baseline="30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                    (E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beam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+m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p</a:t>
            </a:r>
            <a:r>
              <a:rPr lang="en-US" altLang="ko-KR" sz="2000" b="1" baseline="300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r>
              <a:rPr lang="en-US" altLang="ko-KR" sz="2000" b="1" baseline="30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en-US" altLang="ko-KR" sz="2000" b="1">
                <a:solidFill>
                  <a:schemeClr val="tx2"/>
                </a:solidFill>
                <a:latin typeface="Arial" panose="020B0604020202020204" pitchFamily="34" charset="0"/>
              </a:rPr>
              <a:t>-P</a:t>
            </a:r>
            <a:r>
              <a:rPr lang="en-US" altLang="ko-KR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beam</a:t>
            </a:r>
            <a:r>
              <a:rPr lang="en-US" altLang="ko-KR" sz="2000" b="1" baseline="30000">
                <a:solidFill>
                  <a:schemeClr val="tx2"/>
                </a:solidFill>
                <a:latin typeface="Arial" panose="020B0604020202020204" pitchFamily="34" charset="0"/>
              </a:rPr>
              <a:t>2           </a:t>
            </a:r>
          </a:p>
          <a:p>
            <a:pPr algn="ctr" eaLnBrk="1" hangingPunct="1">
              <a:spcBef>
                <a:spcPct val="30000"/>
              </a:spcBef>
            </a:pPr>
            <a:endParaRPr lang="en-US" altLang="ko-KR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latin typeface="Arial" panose="020B0604020202020204" pitchFamily="34" charset="0"/>
              </a:rPr>
              <a:t>E = [ 2(m</a:t>
            </a:r>
            <a:r>
              <a:rPr lang="en-US" altLang="ko-KR" sz="2000" b="1" baseline="-25000">
                <a:latin typeface="Arial" panose="020B0604020202020204" pitchFamily="34" charset="0"/>
              </a:rPr>
              <a:t>p</a:t>
            </a:r>
            <a:r>
              <a:rPr lang="en-US" altLang="ko-KR" sz="2000" b="1" baseline="30000">
                <a:latin typeface="Arial" panose="020B0604020202020204" pitchFamily="34" charset="0"/>
              </a:rPr>
              <a:t>2</a:t>
            </a:r>
            <a:r>
              <a:rPr lang="en-US" altLang="ko-KR" sz="2000" b="1">
                <a:latin typeface="Arial" panose="020B0604020202020204" pitchFamily="34" charset="0"/>
              </a:rPr>
              <a:t>+E</a:t>
            </a:r>
            <a:r>
              <a:rPr lang="en-US" altLang="ko-KR" sz="2000" b="1" baseline="-25000">
                <a:latin typeface="Arial" panose="020B0604020202020204" pitchFamily="34" charset="0"/>
              </a:rPr>
              <a:t>beam</a:t>
            </a:r>
            <a:r>
              <a:rPr lang="en-US" altLang="ko-KR" sz="2000" b="1">
                <a:latin typeface="Arial" panose="020B0604020202020204" pitchFamily="34" charset="0"/>
              </a:rPr>
              <a:t>m</a:t>
            </a:r>
            <a:r>
              <a:rPr lang="en-US" altLang="ko-KR" sz="2000" b="1" baseline="-25000">
                <a:latin typeface="Arial" panose="020B0604020202020204" pitchFamily="34" charset="0"/>
              </a:rPr>
              <a:t>p</a:t>
            </a:r>
            <a:r>
              <a:rPr lang="en-US" altLang="ko-KR" sz="2000" b="1">
                <a:latin typeface="Arial" panose="020B0604020202020204" pitchFamily="34" charset="0"/>
              </a:rPr>
              <a:t>) ]</a:t>
            </a:r>
            <a:r>
              <a:rPr lang="en-US" altLang="ko-KR" sz="2000" b="1" baseline="30000">
                <a:latin typeface="Arial" panose="020B0604020202020204" pitchFamily="34" charset="0"/>
              </a:rPr>
              <a:t>1/2   </a:t>
            </a:r>
            <a:r>
              <a:rPr lang="en-US" altLang="ko-KR" sz="2000" b="1">
                <a:latin typeface="Arial" panose="020B0604020202020204" pitchFamily="34" charset="0"/>
              </a:rPr>
              <a:t>= 38.8GeV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ko-KR" sz="2000" b="1">
                <a:latin typeface="Arial" panose="020B0604020202020204" pitchFamily="34" charset="0"/>
              </a:rPr>
              <a:t>We are enough to 19.4GeV+19.4GeV proton beams in collider !!!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85800" y="5715000"/>
            <a:ext cx="758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altLang="ko-KR" sz="2000" b="1" i="1">
                <a:solidFill>
                  <a:srgbClr val="CC3300"/>
                </a:solidFill>
                <a:latin typeface="Arial" panose="020B0604020202020204" pitchFamily="34" charset="0"/>
              </a:rPr>
              <a:t>Question: What’s the advantage of a fixed target experiment?</a:t>
            </a:r>
          </a:p>
        </p:txBody>
      </p:sp>
    </p:spTree>
    <p:extLst>
      <p:ext uri="{BB962C8B-B14F-4D97-AF65-F5344CB8AC3E}">
        <p14:creationId xmlns:p14="http://schemas.microsoft.com/office/powerpoint/2010/main" val="37108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 eaLnBrk="1" hangingPunct="1"/>
            <a:fld id="{7D0CDC77-5055-4427-931C-B179560C3E9D}" type="slidenum">
              <a:rPr lang="en-US" altLang="ko-KR" sz="1400"/>
              <a:pPr algn="l" eaLnBrk="1" hangingPunct="1"/>
              <a:t>16</a:t>
            </a:fld>
            <a:endParaRPr lang="en-US" altLang="ko-KR" sz="1400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66700" y="1257300"/>
            <a:ext cx="85725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/>
            <a:endParaRPr kumimoji="0" lang="ko-KR" altLang="ko-KR">
              <a:latin typeface="Arial" panose="020B0604020202020204" pitchFamily="34" charset="0"/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r="1500" b="17094"/>
          <a:stretch>
            <a:fillRect/>
          </a:stretch>
        </p:blipFill>
        <p:spPr bwMode="auto">
          <a:xfrm>
            <a:off x="266700" y="1828800"/>
            <a:ext cx="85693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229350" y="6491288"/>
            <a:ext cx="291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latinLnBrk="0" hangingPunct="1"/>
            <a:r>
              <a:rPr kumimoji="0" lang="en-US" altLang="ko-KR">
                <a:solidFill>
                  <a:srgbClr val="B2B2B2"/>
                </a:solidFill>
                <a:latin typeface="Arial" panose="020B0604020202020204" pitchFamily="34" charset="0"/>
              </a:rPr>
              <a:t>Talk by Elisabetta Barberio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3756025" y="1430338"/>
            <a:ext cx="245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/>
            <a:r>
              <a:rPr kumimoji="0" lang="en-US" altLang="ko-KR" b="1">
                <a:latin typeface="Arial" panose="020B0604020202020204" pitchFamily="34" charset="0"/>
              </a:rPr>
              <a:t>e</a:t>
            </a:r>
            <a:r>
              <a:rPr kumimoji="0" lang="en-US" altLang="ko-KR" b="1" baseline="30000">
                <a:latin typeface="Arial" panose="020B0604020202020204" pitchFamily="34" charset="0"/>
              </a:rPr>
              <a:t>+</a:t>
            </a:r>
            <a:r>
              <a:rPr kumimoji="0" lang="en-US" altLang="ko-KR" b="1">
                <a:latin typeface="Arial" panose="020B0604020202020204" pitchFamily="34" charset="0"/>
              </a:rPr>
              <a:t>e</a:t>
            </a:r>
            <a:r>
              <a:rPr kumimoji="0" lang="en-US" altLang="ko-KR" b="1" baseline="30000">
                <a:latin typeface="Arial" panose="020B0604020202020204" pitchFamily="34" charset="0"/>
              </a:rPr>
              <a:t>-</a:t>
            </a:r>
            <a:r>
              <a:rPr kumimoji="0" lang="en-US" altLang="ko-KR" b="1">
                <a:latin typeface="Arial" panose="020B0604020202020204" pitchFamily="34" charset="0"/>
              </a:rPr>
              <a:t> B Factories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1222375" y="5568950"/>
            <a:ext cx="6643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/>
            <a:r>
              <a:rPr kumimoji="0" lang="en-US" altLang="ko-KR" sz="2800">
                <a:solidFill>
                  <a:schemeClr val="bg1"/>
                </a:solidFill>
                <a:latin typeface="Arial" panose="020B0604020202020204" pitchFamily="34" charset="0"/>
              </a:rPr>
              <a:t>Major experiments ongoing, some ended</a:t>
            </a:r>
          </a:p>
        </p:txBody>
      </p:sp>
      <p:sp>
        <p:nvSpPr>
          <p:cNvPr id="9" name="제목 2"/>
          <p:cNvSpPr txBox="1">
            <a:spLocks noGrp="1"/>
          </p:cNvSpPr>
          <p:nvPr>
            <p:ph type="title"/>
          </p:nvPr>
        </p:nvSpPr>
        <p:spPr bwMode="auto">
          <a:xfrm>
            <a:off x="737375" y="564245"/>
            <a:ext cx="7804547" cy="151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algn="ctr"/>
            <a:r>
              <a:rPr lang="ko-KR" altLang="en-US" sz="28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과거 </a:t>
            </a:r>
            <a:r>
              <a:rPr lang="en-US" altLang="ko-KR" sz="28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(2000</a:t>
            </a:r>
            <a:r>
              <a:rPr lang="ko-KR" altLang="en-US" sz="28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 초 </a:t>
            </a:r>
            <a:r>
              <a:rPr lang="en-US" altLang="ko-KR" sz="28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800" kern="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4163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 eaLnBrk="1" hangingPunct="1"/>
            <a:fld id="{DBC21D67-0C18-4788-B2A8-E82317D26154}" type="slidenum">
              <a:rPr lang="en-US" altLang="ko-KR" sz="1400"/>
              <a:pPr algn="l" eaLnBrk="1" hangingPunct="1"/>
              <a:t>17</a:t>
            </a:fld>
            <a:endParaRPr lang="en-US" altLang="ko-KR" sz="1400"/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CDF-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64050"/>
            <a:ext cx="18780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01-02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37063"/>
            <a:ext cx="17811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 descr="02-1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25733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1" t="80501" r="12144"/>
          <a:stretch>
            <a:fillRect/>
          </a:stretch>
        </p:blipFill>
        <p:spPr bwMode="auto">
          <a:xfrm>
            <a:off x="5221288" y="1268413"/>
            <a:ext cx="367188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AutoShape 7"/>
          <p:cNvSpPr>
            <a:spLocks noChangeArrowheads="1"/>
          </p:cNvSpPr>
          <p:nvPr/>
        </p:nvSpPr>
        <p:spPr bwMode="auto">
          <a:xfrm>
            <a:off x="0" y="125413"/>
            <a:ext cx="8893175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>
                <a:solidFill>
                  <a:schemeClr val="tx2"/>
                </a:solidFill>
              </a:rPr>
              <a:t>양성자</a:t>
            </a:r>
            <a:r>
              <a:rPr lang="en-US" altLang="ko-KR">
                <a:solidFill>
                  <a:schemeClr val="tx2"/>
                </a:solidFill>
              </a:rPr>
              <a:t>-</a:t>
            </a:r>
            <a:r>
              <a:rPr lang="ko-KR" altLang="en-US">
                <a:solidFill>
                  <a:schemeClr val="tx2"/>
                </a:solidFill>
              </a:rPr>
              <a:t>반양성자 충돌 가속기 실험</a:t>
            </a:r>
            <a:br>
              <a:rPr lang="ko-KR" altLang="en-US">
                <a:solidFill>
                  <a:schemeClr val="tx2"/>
                </a:solidFill>
              </a:rPr>
            </a:br>
            <a:r>
              <a:rPr lang="en-US" altLang="ko-KR">
                <a:solidFill>
                  <a:schemeClr val="tx2"/>
                </a:solidFill>
              </a:rPr>
              <a:t>(Tevatron)</a:t>
            </a:r>
          </a:p>
        </p:txBody>
      </p:sp>
      <p:sp>
        <p:nvSpPr>
          <p:cNvPr id="1036" name="Text Box 8"/>
          <p:cNvSpPr txBox="1">
            <a:spLocks noChangeArrowheads="1"/>
          </p:cNvSpPr>
          <p:nvPr/>
        </p:nvSpPr>
        <p:spPr bwMode="auto">
          <a:xfrm>
            <a:off x="250825" y="6299200"/>
            <a:ext cx="5719763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/>
            <a:r>
              <a:rPr kumimoji="0" lang="en-US" altLang="ko-KR" b="1">
                <a:solidFill>
                  <a:schemeClr val="accent2"/>
                </a:solidFill>
              </a:rPr>
              <a:t>Heavier B =&gt; Full Service of B factory</a:t>
            </a: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42863" y="1230313"/>
            <a:ext cx="5105400" cy="1066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42863" y="1230313"/>
            <a:ext cx="51054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63" y="1169988"/>
          <a:ext cx="51054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Microsoft Equation 3.0" r:id="rId9" imgW="2641320" imgH="228600" progId="Equation.3">
                  <p:embed/>
                </p:oleObj>
              </mc:Choice>
              <mc:Fallback>
                <p:oleObj name="Microsoft Equation 3.0" r:id="rId9" imgW="264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1169988"/>
                        <a:ext cx="510540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2863" y="1563688"/>
          <a:ext cx="29718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Equation" r:id="rId11" imgW="1498320" imgH="228600" progId="Equation.3">
                  <p:embed/>
                </p:oleObj>
              </mc:Choice>
              <mc:Fallback>
                <p:oleObj name="Equation" r:id="rId11" imgW="1498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1563688"/>
                        <a:ext cx="29718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2863" y="1951038"/>
          <a:ext cx="327660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name="Equation" r:id="rId13" imgW="1752480" imgH="228600" progId="Equation.3">
                  <p:embed/>
                </p:oleObj>
              </mc:Choice>
              <mc:Fallback>
                <p:oleObj name="Equation" r:id="rId13" imgW="1752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1951038"/>
                        <a:ext cx="3276600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4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366908" y="1163760"/>
            <a:ext cx="8525575" cy="5098884"/>
            <a:chOff x="253292" y="147786"/>
            <a:chExt cx="11707324" cy="6281057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 rotWithShape="1">
            <a:blip r:embed="rId3"/>
            <a:srcRect t="13175" b="13492"/>
            <a:stretch/>
          </p:blipFill>
          <p:spPr>
            <a:xfrm>
              <a:off x="540512" y="147786"/>
              <a:ext cx="11420104" cy="6281057"/>
            </a:xfrm>
            <a:prstGeom prst="rect">
              <a:avLst/>
            </a:prstGeom>
          </p:spPr>
        </p:pic>
        <p:pic>
          <p:nvPicPr>
            <p:cNvPr id="7" name="Picture 4" descr="fla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042" y="2299539"/>
              <a:ext cx="742572" cy="7902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06217" y="3115626"/>
              <a:ext cx="1684392" cy="379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kern="0" noProof="0" dirty="0">
                  <a:solidFill>
                    <a:srgbClr val="FF4D1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KEK(Belle II)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4D1D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15568" y="2264076"/>
              <a:ext cx="2137848" cy="379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kern="0" noProof="0" dirty="0" err="1">
                  <a:solidFill>
                    <a:srgbClr val="FF4D1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Fermilab</a:t>
              </a:r>
              <a:r>
                <a:rPr kumimoji="0" lang="en-US" sz="1400" b="1" kern="0" noProof="0" dirty="0">
                  <a:solidFill>
                    <a:srgbClr val="FF4D1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(DUNE)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4D1D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3292" y="4208103"/>
              <a:ext cx="2065208" cy="379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kern="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입자</a:t>
              </a:r>
              <a:r>
                <a:rPr kumimoji="0" lang="ko-KR" altLang="en-US" sz="1400" b="1" kern="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관측 데이터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Oval 14"/>
            <p:cNvSpPr/>
            <p:nvPr/>
          </p:nvSpPr>
          <p:spPr>
            <a:xfrm>
              <a:off x="5601960" y="3121175"/>
              <a:ext cx="172846" cy="165582"/>
            </a:xfrm>
            <a:prstGeom prst="ellipse">
              <a:avLst/>
            </a:prstGeom>
            <a:solidFill>
              <a:srgbClr val="FF4D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" name="Oval 18"/>
            <p:cNvSpPr/>
            <p:nvPr/>
          </p:nvSpPr>
          <p:spPr>
            <a:xfrm>
              <a:off x="9727407" y="2392313"/>
              <a:ext cx="191799" cy="165960"/>
            </a:xfrm>
            <a:prstGeom prst="ellipse">
              <a:avLst/>
            </a:prstGeom>
            <a:solidFill>
              <a:srgbClr val="FF4D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Oval 14"/>
            <p:cNvSpPr/>
            <p:nvPr/>
          </p:nvSpPr>
          <p:spPr>
            <a:xfrm>
              <a:off x="1839397" y="2559192"/>
              <a:ext cx="172846" cy="165582"/>
            </a:xfrm>
            <a:prstGeom prst="ellipse">
              <a:avLst/>
            </a:prstGeom>
            <a:solidFill>
              <a:srgbClr val="FF4D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6" name="도형"/>
          <p:cNvSpPr/>
          <p:nvPr/>
        </p:nvSpPr>
        <p:spPr>
          <a:xfrm>
            <a:off x="214726" y="229502"/>
            <a:ext cx="1674475" cy="1631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644E">
              <a:hueOff val="-82419"/>
              <a:satOff val="-9513"/>
              <a:lumOff val="-1634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7183" y="2996952"/>
            <a:ext cx="1921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kern="0" noProof="0" dirty="0">
                <a:solidFill>
                  <a:srgbClr val="FF4D1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CERN(CMS, </a:t>
            </a:r>
            <a:r>
              <a:rPr kumimoji="0" lang="en-US" sz="1600" b="1" kern="0" noProof="0" dirty="0" err="1">
                <a:solidFill>
                  <a:srgbClr val="FF4D1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SHiP</a:t>
            </a:r>
            <a:r>
              <a:rPr kumimoji="0" lang="en-US" sz="1600" b="1" kern="0" noProof="0" dirty="0">
                <a:solidFill>
                  <a:srgbClr val="FF4D1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4D1D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4798" y="4243541"/>
            <a:ext cx="164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kern="0" noProof="0" dirty="0">
                <a:solidFill>
                  <a:srgbClr val="FF4D1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입자실험 데이터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4D1D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8486" y="5974748"/>
            <a:ext cx="1000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noProof="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ICECube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Oval 13"/>
          <p:cNvSpPr/>
          <p:nvPr/>
        </p:nvSpPr>
        <p:spPr>
          <a:xfrm>
            <a:off x="230783" y="4325446"/>
            <a:ext cx="145637" cy="134119"/>
          </a:xfrm>
          <a:prstGeom prst="ellipse">
            <a:avLst/>
          </a:prstGeom>
          <a:solidFill>
            <a:srgbClr val="FF4D1D"/>
          </a:solidFill>
          <a:ln w="3175" cap="flat" cmpd="sng" algn="ctr">
            <a:solidFill>
              <a:srgbClr val="FF4D1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570" y="3421142"/>
            <a:ext cx="1196835" cy="1196835"/>
          </a:xfrm>
          <a:prstGeom prst="rect">
            <a:avLst/>
          </a:prstGeom>
        </p:spPr>
      </p:pic>
      <p:sp>
        <p:nvSpPr>
          <p:cNvPr id="39" name="제목 2"/>
          <p:cNvSpPr txBox="1">
            <a:spLocks/>
          </p:cNvSpPr>
          <p:nvPr/>
        </p:nvSpPr>
        <p:spPr bwMode="auto">
          <a:xfrm>
            <a:off x="5652120" y="3789040"/>
            <a:ext cx="838630" cy="38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algn="ctr"/>
            <a:r>
              <a:rPr lang="ko-KR" altLang="en-US" sz="1200" kern="0" dirty="0">
                <a:solidFill>
                  <a:srgbClr val="0489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국제협력 </a:t>
            </a:r>
            <a:endParaRPr lang="en-US" altLang="ko-KR" sz="1200" kern="0" dirty="0">
              <a:solidFill>
                <a:srgbClr val="0489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200" kern="0" dirty="0">
                <a:solidFill>
                  <a:srgbClr val="0489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</a:p>
        </p:txBody>
      </p:sp>
      <p:pic>
        <p:nvPicPr>
          <p:cNvPr id="38" name="Picture 15" descr="C:\Users\admin\Pictures\2015\logo\KISTI_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268833"/>
            <a:ext cx="595860" cy="320334"/>
          </a:xfrm>
          <a:prstGeom prst="rect">
            <a:avLst/>
          </a:prstGeom>
          <a:noFill/>
        </p:spPr>
      </p:pic>
      <p:sp>
        <p:nvSpPr>
          <p:cNvPr id="35" name="제목 2"/>
          <p:cNvSpPr txBox="1">
            <a:spLocks/>
          </p:cNvSpPr>
          <p:nvPr/>
        </p:nvSpPr>
        <p:spPr bwMode="auto">
          <a:xfrm>
            <a:off x="2393455" y="265646"/>
            <a:ext cx="5911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algn="ctr"/>
            <a:r>
              <a:rPr lang="ko-KR" altLang="en-US" sz="2800" kern="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</a:t>
            </a:r>
            <a:r>
              <a:rPr lang="en-US" altLang="ko-KR" sz="2800" kern="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800" kern="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(2020</a:t>
            </a:r>
            <a:r>
              <a:rPr lang="ko-KR" altLang="en-US" sz="2800" kern="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대</a:t>
            </a:r>
            <a:r>
              <a:rPr lang="en-US" altLang="ko-KR" sz="2800" kern="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800" kern="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41" name="표 40"/>
          <p:cNvGraphicFramePr>
            <a:graphicFrameLocks noGrp="1"/>
          </p:cNvGraphicFramePr>
          <p:nvPr>
            <p:extLst/>
          </p:nvPr>
        </p:nvGraphicFramePr>
        <p:xfrm>
          <a:off x="378280" y="4946801"/>
          <a:ext cx="3383539" cy="1424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04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79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4B7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4B7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데이터 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4B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1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1999~2010</a:t>
                      </a:r>
                      <a:endParaRPr lang="ko-KR" altLang="en-US" sz="8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Belle</a:t>
                      </a:r>
                      <a:endParaRPr lang="ko-KR" altLang="en-US" sz="8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~1 PB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5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2008~</a:t>
                      </a:r>
                      <a:r>
                        <a:rPr lang="ko-KR" altLang="en-US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LHC(CMS)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10~20 PB/</a:t>
                      </a:r>
                      <a:r>
                        <a:rPr lang="ko-KR" altLang="en-US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 생산 </a:t>
                      </a:r>
                      <a:endParaRPr lang="ko-KR" altLang="en-US" sz="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48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2019~2025</a:t>
                      </a:r>
                      <a:endParaRPr lang="ko-KR" altLang="en-US" sz="8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Belle 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100 PB</a:t>
                      </a:r>
                      <a:r>
                        <a:rPr lang="ko-KR" altLang="en-US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5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2025~       </a:t>
                      </a:r>
                      <a:endParaRPr lang="ko-KR" altLang="en-US" sz="8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HL-LHC(CMS)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DUNE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100PB/</a:t>
                      </a:r>
                      <a:r>
                        <a:rPr lang="ko-KR" altLang="en-US" sz="800" b="1" kern="1200" baseline="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생산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현재의 </a:t>
                      </a: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5~10</a:t>
                      </a:r>
                      <a:r>
                        <a:rPr lang="ko-KR" altLang="en-US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배</a:t>
                      </a:r>
                      <a:r>
                        <a:rPr lang="en-US" altLang="ko-KR" sz="800" b="1" kern="1200" dirty="0">
                          <a:solidFill>
                            <a:srgbClr val="7030A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ko-KR" altLang="en-US" sz="800" b="1" kern="12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185DC3-26E6-413E-A2A2-28F940B9C542}" type="slidenum">
              <a:rPr kumimoji="0" lang="en-US" altLang="ko-KR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kumimoji="0" lang="en-US" altLang="ko-KR" dirty="0">
              <a:solidFill>
                <a:srgbClr val="000000"/>
              </a:solidFill>
            </a:endParaRPr>
          </a:p>
        </p:txBody>
      </p:sp>
      <p:sp>
        <p:nvSpPr>
          <p:cNvPr id="44" name="* 실험/관측으로부터의 예상 데이터양:…"/>
          <p:cNvSpPr txBox="1"/>
          <p:nvPr/>
        </p:nvSpPr>
        <p:spPr>
          <a:xfrm>
            <a:off x="433600" y="6492550"/>
            <a:ext cx="7083794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b="0"/>
            </a:pPr>
            <a:r>
              <a:rPr sz="1200" dirty="0">
                <a:latin typeface="+mj-ea"/>
                <a:ea typeface="+mj-ea"/>
              </a:rPr>
              <a:t>* </a:t>
            </a:r>
            <a:r>
              <a:rPr lang="en-US" sz="1200" dirty="0">
                <a:latin typeface="+mj-ea"/>
                <a:ea typeface="+mj-ea"/>
              </a:rPr>
              <a:t>2025</a:t>
            </a:r>
            <a:r>
              <a:rPr lang="ko-KR" altLang="en-US" sz="1200" dirty="0">
                <a:latin typeface="+mj-ea"/>
                <a:ea typeface="+mj-ea"/>
              </a:rPr>
              <a:t>년 </a:t>
            </a:r>
            <a:r>
              <a:rPr sz="1200" dirty="0" err="1" smtClean="0">
                <a:latin typeface="+mj-ea"/>
                <a:ea typeface="+mj-ea"/>
              </a:rPr>
              <a:t>실험으로</a:t>
            </a:r>
            <a:r>
              <a:rPr lang="en-US" sz="1200" dirty="0" smtClean="0">
                <a:latin typeface="+mj-ea"/>
                <a:ea typeface="+mj-ea"/>
              </a:rPr>
              <a:t> </a:t>
            </a:r>
            <a:r>
              <a:rPr sz="1200" dirty="0" err="1">
                <a:latin typeface="+mj-ea"/>
                <a:ea typeface="+mj-ea"/>
              </a:rPr>
              <a:t>부터</a:t>
            </a:r>
            <a:r>
              <a:rPr lang="en-US" sz="1200" dirty="0">
                <a:latin typeface="+mj-ea"/>
                <a:ea typeface="+mj-ea"/>
              </a:rPr>
              <a:t> </a:t>
            </a:r>
            <a:r>
              <a:rPr lang="ko-KR" altLang="en-US" sz="1200" dirty="0">
                <a:latin typeface="+mj-ea"/>
                <a:ea typeface="+mj-ea"/>
              </a:rPr>
              <a:t>생산</a:t>
            </a:r>
            <a:r>
              <a:rPr sz="1200" dirty="0">
                <a:latin typeface="+mj-ea"/>
                <a:ea typeface="+mj-ea"/>
              </a:rPr>
              <a:t> </a:t>
            </a:r>
            <a:r>
              <a:rPr sz="1200" dirty="0" err="1">
                <a:latin typeface="+mj-ea"/>
                <a:ea typeface="+mj-ea"/>
              </a:rPr>
              <a:t>데이터</a:t>
            </a:r>
            <a:r>
              <a:rPr lang="en-US" sz="1200" dirty="0">
                <a:latin typeface="+mj-ea"/>
                <a:ea typeface="+mj-ea"/>
              </a:rPr>
              <a:t> </a:t>
            </a:r>
            <a:r>
              <a:rPr sz="1200" dirty="0">
                <a:latin typeface="+mj-ea"/>
                <a:ea typeface="+mj-ea"/>
              </a:rPr>
              <a:t>양: </a:t>
            </a:r>
            <a:r>
              <a:rPr lang="en-US" sz="1200" dirty="0">
                <a:latin typeface="+mj-ea"/>
                <a:ea typeface="+mj-ea"/>
              </a:rPr>
              <a:t> </a:t>
            </a:r>
            <a:r>
              <a:rPr sz="1200" dirty="0" err="1">
                <a:latin typeface="+mj-ea"/>
                <a:ea typeface="+mj-ea"/>
              </a:rPr>
              <a:t>연간</a:t>
            </a:r>
            <a:r>
              <a:rPr sz="1200" dirty="0">
                <a:latin typeface="+mj-ea"/>
                <a:ea typeface="+mj-ea"/>
              </a:rPr>
              <a:t> 100PB</a:t>
            </a:r>
            <a:r>
              <a:rPr lang="en-US" sz="1200" dirty="0">
                <a:latin typeface="+mj-ea"/>
                <a:ea typeface="+mj-ea"/>
              </a:rPr>
              <a:t> ⇒ </a:t>
            </a:r>
            <a:r>
              <a:rPr lang="ko-KR" altLang="en-US" sz="1200" dirty="0" err="1">
                <a:latin typeface="+mj-ea"/>
                <a:ea typeface="+mj-ea"/>
              </a:rPr>
              <a:t>머신러닝</a:t>
            </a:r>
            <a:r>
              <a:rPr lang="ko-KR" altLang="en-US" sz="1200" dirty="0">
                <a:latin typeface="+mj-ea"/>
                <a:ea typeface="+mj-ea"/>
              </a:rPr>
              <a:t> 및 </a:t>
            </a:r>
            <a:r>
              <a:rPr lang="ko-KR" altLang="en-US" sz="1200" dirty="0" err="1">
                <a:latin typeface="+mj-ea"/>
                <a:ea typeface="+mj-ea"/>
              </a:rPr>
              <a:t>빅데이터</a:t>
            </a:r>
            <a:r>
              <a:rPr lang="ko-KR" altLang="en-US" sz="1200" dirty="0">
                <a:latin typeface="+mj-ea"/>
                <a:ea typeface="+mj-ea"/>
              </a:rPr>
              <a:t> 처리 기술</a:t>
            </a:r>
            <a:r>
              <a:rPr lang="en-US" altLang="ko-KR" sz="1200" dirty="0">
                <a:latin typeface="+mj-ea"/>
                <a:ea typeface="+mj-ea"/>
              </a:rPr>
              <a:t> </a:t>
            </a:r>
            <a:r>
              <a:rPr lang="ko-KR" altLang="en-US" sz="1200" dirty="0">
                <a:latin typeface="+mj-ea"/>
                <a:ea typeface="+mj-ea"/>
              </a:rPr>
              <a:t>필요</a:t>
            </a:r>
            <a:endParaRPr sz="1200" dirty="0">
              <a:latin typeface="+mj-ea"/>
              <a:ea typeface="+mj-ea"/>
            </a:endParaRPr>
          </a:p>
        </p:txBody>
      </p:sp>
      <p:sp>
        <p:nvSpPr>
          <p:cNvPr id="47" name="실험"/>
          <p:cNvSpPr txBox="1"/>
          <p:nvPr/>
        </p:nvSpPr>
        <p:spPr>
          <a:xfrm>
            <a:off x="756297" y="535267"/>
            <a:ext cx="58509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b="1" dirty="0" err="1">
                <a:solidFill>
                  <a:schemeClr val="bg1"/>
                </a:solidFill>
                <a:latin typeface="+mj-ea"/>
                <a:ea typeface="+mj-ea"/>
              </a:rPr>
              <a:t>실험</a:t>
            </a:r>
            <a:endParaRPr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8" name="관측"/>
          <p:cNvSpPr txBox="1"/>
          <p:nvPr/>
        </p:nvSpPr>
        <p:spPr>
          <a:xfrm>
            <a:off x="756297" y="1173442"/>
            <a:ext cx="58509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b="1" dirty="0" err="1">
                <a:solidFill>
                  <a:schemeClr val="bg1"/>
                </a:solidFill>
                <a:latin typeface="+mj-ea"/>
                <a:ea typeface="+mj-ea"/>
              </a:rPr>
              <a:t>관측</a:t>
            </a:r>
            <a:endParaRPr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선"/>
          <p:cNvSpPr/>
          <p:nvPr/>
        </p:nvSpPr>
        <p:spPr>
          <a:xfrm>
            <a:off x="353773" y="1044309"/>
            <a:ext cx="1355333" cy="1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00">
              <a:latin typeface="+mj-ea"/>
              <a:ea typeface="+mj-ea"/>
            </a:endParaRPr>
          </a:p>
        </p:txBody>
      </p:sp>
      <p:graphicFrame>
        <p:nvGraphicFramePr>
          <p:cNvPr id="45" name="내용 개체 틀 13"/>
          <p:cNvGraphicFramePr>
            <a:graphicFrameLocks/>
          </p:cNvGraphicFramePr>
          <p:nvPr>
            <p:extLst/>
          </p:nvPr>
        </p:nvGraphicFramePr>
        <p:xfrm>
          <a:off x="2012865" y="785778"/>
          <a:ext cx="4482497" cy="920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956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3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25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5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데이터</a:t>
                      </a:r>
                    </a:p>
                  </a:txBody>
                  <a:tcPr>
                    <a:solidFill>
                      <a:srgbClr val="1B4B7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입자가속기실험</a:t>
                      </a:r>
                    </a:p>
                  </a:txBody>
                  <a:tcPr>
                    <a:solidFill>
                      <a:srgbClr val="1B4B7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입자관측</a:t>
                      </a:r>
                    </a:p>
                  </a:txBody>
                  <a:tcPr>
                    <a:solidFill>
                      <a:srgbClr val="1B4B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Input</a:t>
                      </a:r>
                      <a:endParaRPr lang="ko-KR" altLang="en-US" sz="12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Collaboration</a:t>
                      </a:r>
                      <a:endParaRPr lang="ko-KR" altLang="en-US" sz="12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Collaboration</a:t>
                      </a:r>
                      <a:endParaRPr lang="ko-KR" altLang="en-US" sz="12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7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Output</a:t>
                      </a:r>
                      <a:endParaRPr lang="ko-KR" altLang="en-US" sz="12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연구자 공유</a:t>
                      </a: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연구자 공유</a:t>
                      </a:r>
                    </a:p>
                  </a:txBody>
                  <a:tcP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993" y="372107"/>
            <a:ext cx="1134641" cy="64945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96646" y="1099386"/>
            <a:ext cx="2482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Fermi telescope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Oval 13"/>
          <p:cNvSpPr/>
          <p:nvPr/>
        </p:nvSpPr>
        <p:spPr>
          <a:xfrm>
            <a:off x="234028" y="4536211"/>
            <a:ext cx="145637" cy="134119"/>
          </a:xfrm>
          <a:prstGeom prst="ellipse">
            <a:avLst/>
          </a:prstGeom>
          <a:solidFill>
            <a:srgbClr val="002060"/>
          </a:solidFill>
          <a:ln w="31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Oval 13"/>
          <p:cNvSpPr/>
          <p:nvPr/>
        </p:nvSpPr>
        <p:spPr>
          <a:xfrm>
            <a:off x="7371757" y="1208088"/>
            <a:ext cx="145637" cy="134119"/>
          </a:xfrm>
          <a:prstGeom prst="ellipse">
            <a:avLst/>
          </a:prstGeom>
          <a:solidFill>
            <a:srgbClr val="002060"/>
          </a:solidFill>
          <a:ln w="31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Oval 13"/>
          <p:cNvSpPr/>
          <p:nvPr/>
        </p:nvSpPr>
        <p:spPr>
          <a:xfrm>
            <a:off x="5092849" y="6076965"/>
            <a:ext cx="145637" cy="134119"/>
          </a:xfrm>
          <a:prstGeom prst="ellipse">
            <a:avLst/>
          </a:prstGeom>
          <a:solidFill>
            <a:srgbClr val="002060"/>
          </a:solidFill>
          <a:ln w="31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16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 eaLnBrk="1" hangingPunct="1"/>
            <a:fld id="{2E2A0725-3338-4020-AFF2-FE6768E91748}" type="slidenum">
              <a:rPr lang="en-US" altLang="ko-KR" sz="1400"/>
              <a:pPr algn="l" eaLnBrk="1" hangingPunct="1"/>
              <a:t>19</a:t>
            </a:fld>
            <a:endParaRPr lang="en-US" altLang="ko-KR" sz="1400"/>
          </a:p>
        </p:txBody>
      </p:sp>
      <p:pic>
        <p:nvPicPr>
          <p:cNvPr id="1741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46063"/>
            <a:ext cx="7772400" cy="806450"/>
          </a:xfrm>
        </p:spPr>
        <p:txBody>
          <a:bodyPr/>
          <a:lstStyle/>
          <a:p>
            <a:r>
              <a:rPr lang="ko-KR" altLang="en-US" sz="2000" smtClean="0"/>
              <a:t>양성자</a:t>
            </a:r>
            <a:r>
              <a:rPr lang="en-US" altLang="ko-KR" sz="2000" smtClean="0"/>
              <a:t>-</a:t>
            </a:r>
            <a:r>
              <a:rPr lang="ko-KR" altLang="en-US" sz="2000" smtClean="0"/>
              <a:t>양성자 충돌 가속기 실험 </a:t>
            </a:r>
            <a:br>
              <a:rPr lang="ko-KR" altLang="en-US" sz="2000" smtClean="0"/>
            </a:br>
            <a:r>
              <a:rPr lang="en-US" altLang="ko-KR" sz="2000" smtClean="0"/>
              <a:t>(Large Hadron Collider)</a:t>
            </a:r>
            <a:endParaRPr lang="en-GB" altLang="ko-KR" sz="2000" smtClean="0"/>
          </a:p>
        </p:txBody>
      </p:sp>
      <p:pic>
        <p:nvPicPr>
          <p:cNvPr id="17413" name="Picture 4" descr="LH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16510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at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44675"/>
            <a:ext cx="22002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CMSdetc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188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AliceD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4941888"/>
            <a:ext cx="16891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1500" y="4419600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CMS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858125" y="4491038"/>
            <a:ext cx="717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de-DE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ALICE</a:t>
            </a:r>
            <a:endParaRPr kumimoji="0" lang="ru-RU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43688" y="3490913"/>
            <a:ext cx="766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de-DE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ATLAS</a:t>
            </a:r>
            <a:endParaRPr kumimoji="0" lang="ru-RU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363" y="3276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en-US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LHCb</a:t>
            </a:r>
            <a:endParaRPr kumimoji="0" lang="ru-RU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235825" y="3103563"/>
            <a:ext cx="906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latin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CERN</a:t>
            </a:r>
          </a:p>
        </p:txBody>
      </p:sp>
      <p:pic>
        <p:nvPicPr>
          <p:cNvPr id="17422" name="Picture 33" descr="0606027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/>
          <a:stretch>
            <a:fillRect/>
          </a:stretch>
        </p:blipFill>
        <p:spPr bwMode="auto">
          <a:xfrm>
            <a:off x="128588" y="6070600"/>
            <a:ext cx="11588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4" descr="0709006_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5886450"/>
            <a:ext cx="958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35"/>
          <p:cNvSpPr txBox="1">
            <a:spLocks noChangeArrowheads="1"/>
          </p:cNvSpPr>
          <p:nvPr/>
        </p:nvSpPr>
        <p:spPr bwMode="auto">
          <a:xfrm>
            <a:off x="588963" y="5422900"/>
            <a:ext cx="132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/>
            <a:r>
              <a:rPr lang="en-US" altLang="ja-JP" b="1">
                <a:solidFill>
                  <a:srgbClr val="00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LHC at CERN</a:t>
            </a:r>
          </a:p>
        </p:txBody>
      </p:sp>
      <p:pic>
        <p:nvPicPr>
          <p:cNvPr id="17425" name="Picture 16" descr="LHC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6"/>
          <a:stretch>
            <a:fillRect/>
          </a:stretch>
        </p:blipFill>
        <p:spPr bwMode="auto">
          <a:xfrm>
            <a:off x="2843213" y="4508500"/>
            <a:ext cx="3824287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7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KISTI and HEP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idx="1"/>
          </p:nvPr>
        </p:nvSpPr>
        <p:spPr>
          <a:xfrm>
            <a:off x="168293" y="1825625"/>
            <a:ext cx="8742373" cy="4351338"/>
          </a:xfrm>
        </p:spPr>
        <p:txBody>
          <a:bodyPr>
            <a:normAutofit fontScale="92500"/>
          </a:bodyPr>
          <a:lstStyle/>
          <a:p>
            <a:r>
              <a:rPr lang="ko-KR" altLang="en-US" sz="2400" dirty="0" smtClean="0">
                <a:solidFill>
                  <a:srgbClr val="0070C0"/>
                </a:solidFill>
              </a:rPr>
              <a:t>인프라센터 </a:t>
            </a:r>
            <a:r>
              <a:rPr lang="en-US" altLang="ko-KR" sz="2400" dirty="0" smtClean="0">
                <a:solidFill>
                  <a:srgbClr val="0070C0"/>
                </a:solidFill>
              </a:rPr>
              <a:t>– HEP </a:t>
            </a:r>
            <a:r>
              <a:rPr lang="ko-KR" altLang="en-US" sz="2400" dirty="0" smtClean="0">
                <a:solidFill>
                  <a:srgbClr val="0070C0"/>
                </a:solidFill>
              </a:rPr>
              <a:t>사용자지원</a:t>
            </a:r>
            <a:r>
              <a:rPr lang="en-US" altLang="ko-KR" sz="2400" dirty="0" smtClean="0">
                <a:solidFill>
                  <a:srgbClr val="0070C0"/>
                </a:solidFill>
              </a:rPr>
              <a:t>, </a:t>
            </a:r>
            <a:r>
              <a:rPr lang="en-US" altLang="ko-KR" sz="2400" dirty="0" err="1" smtClean="0">
                <a:solidFill>
                  <a:srgbClr val="0070C0"/>
                </a:solidFill>
              </a:rPr>
              <a:t>hep</a:t>
            </a:r>
            <a:r>
              <a:rPr lang="en-US" altLang="ko-KR" sz="2400" dirty="0" smtClean="0">
                <a:solidFill>
                  <a:srgbClr val="0070C0"/>
                </a:solidFill>
              </a:rPr>
              <a:t> admin, KI Cloud </a:t>
            </a:r>
            <a:r>
              <a:rPr lang="ko-KR" altLang="en-US" sz="2400" dirty="0" smtClean="0">
                <a:solidFill>
                  <a:srgbClr val="0070C0"/>
                </a:solidFill>
              </a:rPr>
              <a:t>등</a:t>
            </a:r>
            <a:r>
              <a:rPr lang="en-US" altLang="ko-KR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altLang="ko-KR" sz="2400" dirty="0">
                <a:solidFill>
                  <a:srgbClr val="0070C0"/>
                </a:solidFill>
              </a:rPr>
              <a:t>GSDC – CMS Tier2, Belle Grid Farm </a:t>
            </a:r>
            <a:r>
              <a:rPr lang="ko-KR" altLang="en-US" sz="2400" dirty="0" smtClean="0">
                <a:solidFill>
                  <a:srgbClr val="0070C0"/>
                </a:solidFill>
              </a:rPr>
              <a:t>등</a:t>
            </a:r>
            <a:endParaRPr lang="en-US" altLang="ko-KR" sz="2400" dirty="0" smtClean="0">
              <a:solidFill>
                <a:srgbClr val="0070C0"/>
              </a:solidFill>
            </a:endParaRPr>
          </a:p>
          <a:p>
            <a:r>
              <a:rPr lang="ko-KR" altLang="en-US" sz="2400" dirty="0" err="1" smtClean="0">
                <a:solidFill>
                  <a:srgbClr val="0070C0"/>
                </a:solidFill>
              </a:rPr>
              <a:t>연구망센터</a:t>
            </a:r>
            <a:r>
              <a:rPr lang="ko-KR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</a:rPr>
              <a:t>– LHCOPN, LHCONE, </a:t>
            </a:r>
            <a:r>
              <a:rPr lang="en-US" altLang="ko-KR" sz="2400" dirty="0" err="1" smtClean="0">
                <a:solidFill>
                  <a:srgbClr val="0070C0"/>
                </a:solidFill>
              </a:rPr>
              <a:t>ScienceDMZ</a:t>
            </a:r>
            <a:r>
              <a:rPr lang="en-US" altLang="ko-KR" sz="2400" dirty="0" smtClean="0">
                <a:solidFill>
                  <a:srgbClr val="0070C0"/>
                </a:solidFill>
              </a:rPr>
              <a:t>, GLORIAD,                           </a:t>
            </a:r>
          </a:p>
          <a:p>
            <a:pPr marL="0" indent="0">
              <a:buNone/>
            </a:pPr>
            <a:r>
              <a:rPr lang="en-US" altLang="ko-KR" sz="2400" dirty="0" smtClean="0">
                <a:solidFill>
                  <a:srgbClr val="0070C0"/>
                </a:solidFill>
              </a:rPr>
              <a:t>                              KREONET </a:t>
            </a:r>
            <a:r>
              <a:rPr lang="ko-KR" altLang="en-US" sz="2400" dirty="0" smtClean="0">
                <a:solidFill>
                  <a:srgbClr val="0070C0"/>
                </a:solidFill>
              </a:rPr>
              <a:t>등</a:t>
            </a:r>
            <a:endParaRPr lang="en-US" altLang="ko-KR" sz="2400" dirty="0" smtClean="0">
              <a:solidFill>
                <a:srgbClr val="0070C0"/>
              </a:solidFill>
            </a:endParaRPr>
          </a:p>
          <a:p>
            <a:r>
              <a:rPr lang="ko-KR" altLang="en-US" sz="2400" dirty="0" smtClean="0">
                <a:solidFill>
                  <a:srgbClr val="0070C0"/>
                </a:solidFill>
              </a:rPr>
              <a:t>사이버안전센터 </a:t>
            </a:r>
            <a:r>
              <a:rPr lang="en-US" altLang="ko-KR" sz="2400" dirty="0" smtClean="0">
                <a:solidFill>
                  <a:srgbClr val="0070C0"/>
                </a:solidFill>
              </a:rPr>
              <a:t>– KEK VPN </a:t>
            </a:r>
            <a:r>
              <a:rPr lang="ko-KR" altLang="en-US" sz="2400" dirty="0" smtClean="0">
                <a:solidFill>
                  <a:srgbClr val="0070C0"/>
                </a:solidFill>
              </a:rPr>
              <a:t>등</a:t>
            </a:r>
            <a:endParaRPr lang="en-US" altLang="ko-KR" sz="2400" dirty="0" smtClean="0">
              <a:solidFill>
                <a:srgbClr val="0070C0"/>
              </a:solidFill>
            </a:endParaRPr>
          </a:p>
          <a:p>
            <a:r>
              <a:rPr lang="ko-KR" altLang="en-US" sz="2400" dirty="0" smtClean="0">
                <a:solidFill>
                  <a:srgbClr val="0070C0"/>
                </a:solidFill>
              </a:rPr>
              <a:t>기술센터 </a:t>
            </a:r>
            <a:r>
              <a:rPr lang="en-US" altLang="ko-KR" sz="2400" dirty="0">
                <a:solidFill>
                  <a:srgbClr val="0070C0"/>
                </a:solidFill>
              </a:rPr>
              <a:t>– AMGA, Belle II DH, Geant4, </a:t>
            </a:r>
            <a:r>
              <a:rPr lang="en-US" altLang="ko-KR" sz="2400" dirty="0" smtClean="0">
                <a:solidFill>
                  <a:srgbClr val="0070C0"/>
                </a:solidFill>
              </a:rPr>
              <a:t>HTC, </a:t>
            </a:r>
            <a:r>
              <a:rPr lang="ko-KR" altLang="en-US" sz="2400" dirty="0" err="1" smtClean="0">
                <a:solidFill>
                  <a:srgbClr val="0070C0"/>
                </a:solidFill>
              </a:rPr>
              <a:t>한불입자물리연구소</a:t>
            </a:r>
            <a:endParaRPr lang="en-US" altLang="ko-KR" sz="2400" dirty="0" smtClean="0">
              <a:solidFill>
                <a:srgbClr val="0070C0"/>
              </a:solidFill>
            </a:endParaRPr>
          </a:p>
          <a:p>
            <a:r>
              <a:rPr lang="ko-KR" altLang="en-US" sz="2400" dirty="0" smtClean="0">
                <a:solidFill>
                  <a:srgbClr val="0070C0"/>
                </a:solidFill>
              </a:rPr>
              <a:t>응용센터 </a:t>
            </a:r>
            <a:r>
              <a:rPr lang="en-US" altLang="ko-KR" sz="2400" dirty="0" smtClean="0">
                <a:solidFill>
                  <a:srgbClr val="0070C0"/>
                </a:solidFill>
              </a:rPr>
              <a:t>– e-Science, CDF/Belle II </a:t>
            </a:r>
            <a:r>
              <a:rPr lang="ko-KR" altLang="en-US" sz="2400" dirty="0" smtClean="0">
                <a:solidFill>
                  <a:srgbClr val="0070C0"/>
                </a:solidFill>
              </a:rPr>
              <a:t>원격제어실</a:t>
            </a:r>
            <a:r>
              <a:rPr lang="en-US" altLang="ko-KR" sz="2400" dirty="0" smtClean="0">
                <a:solidFill>
                  <a:srgbClr val="0070C0"/>
                </a:solidFill>
              </a:rPr>
              <a:t>, </a:t>
            </a:r>
            <a:r>
              <a:rPr lang="ko-KR" altLang="en-US" sz="2400" dirty="0">
                <a:solidFill>
                  <a:srgbClr val="0070C0"/>
                </a:solidFill>
              </a:rPr>
              <a:t>입자물리 </a:t>
            </a:r>
            <a:r>
              <a:rPr lang="ko-KR" altLang="en-US" sz="2400" dirty="0" smtClean="0">
                <a:solidFill>
                  <a:srgbClr val="0070C0"/>
                </a:solidFill>
              </a:rPr>
              <a:t>계산과학</a:t>
            </a:r>
            <a:r>
              <a:rPr lang="en-US" altLang="ko-KR" sz="2400" dirty="0">
                <a:solidFill>
                  <a:srgbClr val="0070C0"/>
                </a:solidFill>
              </a:rPr>
              <a:t>,</a:t>
            </a:r>
            <a:endParaRPr lang="en-US" altLang="ko-KR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ko-KR" sz="2400" dirty="0" smtClean="0">
                <a:solidFill>
                  <a:srgbClr val="0070C0"/>
                </a:solidFill>
              </a:rPr>
              <a:t>                         </a:t>
            </a:r>
            <a:r>
              <a:rPr lang="ko-KR" altLang="en-US" sz="2400" dirty="0" smtClean="0">
                <a:solidFill>
                  <a:srgbClr val="0070C0"/>
                </a:solidFill>
              </a:rPr>
              <a:t>집단과제</a:t>
            </a:r>
            <a:r>
              <a:rPr lang="en-US" altLang="ko-KR" sz="2400" dirty="0" smtClean="0">
                <a:solidFill>
                  <a:srgbClr val="0070C0"/>
                </a:solidFill>
              </a:rPr>
              <a:t>, </a:t>
            </a:r>
            <a:r>
              <a:rPr lang="ko-KR" altLang="en-US" sz="2400" dirty="0" smtClean="0">
                <a:solidFill>
                  <a:srgbClr val="0070C0"/>
                </a:solidFill>
              </a:rPr>
              <a:t>혁신과제</a:t>
            </a:r>
            <a:r>
              <a:rPr lang="en-US" altLang="ko-KR" sz="2400" dirty="0">
                <a:solidFill>
                  <a:srgbClr val="0070C0"/>
                </a:solidFill>
              </a:rPr>
              <a:t> </a:t>
            </a:r>
            <a:r>
              <a:rPr lang="ko-KR" altLang="en-US" sz="2400" dirty="0" smtClean="0">
                <a:solidFill>
                  <a:srgbClr val="0070C0"/>
                </a:solidFill>
              </a:rPr>
              <a:t>등</a:t>
            </a:r>
            <a:r>
              <a:rPr lang="en-US" altLang="ko-KR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ko-KR" altLang="en-US" sz="2400" dirty="0" smtClean="0">
                <a:solidFill>
                  <a:schemeClr val="accent6"/>
                </a:solidFill>
              </a:rPr>
              <a:t>학술정보공유센터 </a:t>
            </a:r>
            <a:r>
              <a:rPr lang="en-US" altLang="ko-KR" sz="2400" dirty="0" smtClean="0">
                <a:solidFill>
                  <a:schemeClr val="accent6"/>
                </a:solidFill>
              </a:rPr>
              <a:t>– SCOAP3, Open Access (</a:t>
            </a:r>
            <a:r>
              <a:rPr lang="en-US" altLang="ko-KR" sz="2400" dirty="0" err="1" smtClean="0">
                <a:solidFill>
                  <a:schemeClr val="accent6"/>
                </a:solidFill>
              </a:rPr>
              <a:t>arXiv</a:t>
            </a:r>
            <a:r>
              <a:rPr lang="en-US" altLang="ko-KR" sz="2400" dirty="0" smtClean="0">
                <a:solidFill>
                  <a:schemeClr val="accent6"/>
                </a:solidFill>
              </a:rPr>
              <a:t>) </a:t>
            </a:r>
            <a:r>
              <a:rPr lang="ko-KR" altLang="en-US" sz="2400" dirty="0" smtClean="0">
                <a:solidFill>
                  <a:schemeClr val="accent6"/>
                </a:solidFill>
              </a:rPr>
              <a:t>등</a:t>
            </a:r>
            <a:endParaRPr lang="en-US" altLang="ko-KR" sz="2400" dirty="0" smtClean="0">
              <a:solidFill>
                <a:schemeClr val="accent6"/>
              </a:solidFill>
            </a:endParaRPr>
          </a:p>
          <a:p>
            <a:r>
              <a:rPr lang="ko-KR" altLang="en-US" sz="2400" dirty="0" smtClean="0">
                <a:solidFill>
                  <a:schemeClr val="accent6"/>
                </a:solidFill>
              </a:rPr>
              <a:t>연구공유데이터센터 </a:t>
            </a:r>
            <a:r>
              <a:rPr lang="en-US" altLang="ko-KR" sz="2400" dirty="0" smtClean="0">
                <a:solidFill>
                  <a:schemeClr val="accent6"/>
                </a:solidFill>
              </a:rPr>
              <a:t>– </a:t>
            </a:r>
            <a:r>
              <a:rPr lang="ko-KR" altLang="en-US" sz="2400" dirty="0" smtClean="0">
                <a:solidFill>
                  <a:schemeClr val="accent6"/>
                </a:solidFill>
              </a:rPr>
              <a:t>데이터경진대회</a:t>
            </a:r>
            <a:r>
              <a:rPr lang="en-US" altLang="ko-KR" sz="2400" dirty="0" smtClean="0">
                <a:solidFill>
                  <a:schemeClr val="accent6"/>
                </a:solidFill>
              </a:rPr>
              <a:t>(LHC open data)</a:t>
            </a:r>
          </a:p>
          <a:p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27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http://www.hep.ph.ic.ac.uk/~wstirlin/plots/crosssections2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cfile207.uf.daum.net/image/124CF14D5004F2D712267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00200"/>
            <a:ext cx="4267200" cy="4267200"/>
          </a:xfrm>
          <a:prstGeom prst="rect">
            <a:avLst/>
          </a:prstGeom>
          <a:noFill/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6934200" y="4267200"/>
            <a:ext cx="2209800" cy="6453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Many</a:t>
            </a:r>
            <a:r>
              <a:rPr kumimoji="0" lang="en-US" altLang="ko-K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particles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Beyond Standard Model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668352" y="2209800"/>
            <a:ext cx="2475648" cy="6453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noProof="0" dirty="0" smtClean="0">
                <a:latin typeface="+mj-lt"/>
                <a:ea typeface="+mj-ea"/>
                <a:cs typeface="+mj-cs"/>
              </a:rPr>
              <a:t>Higgs particle 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(Standard Model)</a:t>
            </a:r>
            <a:endParaRPr kumimoji="0" lang="en-US" altLang="ko-KR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438400" y="4953000"/>
            <a:ext cx="5334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>
            <a:stCxn id="6" idx="7"/>
          </p:cNvCxnSpPr>
          <p:nvPr/>
        </p:nvCxnSpPr>
        <p:spPr>
          <a:xfrm flipV="1">
            <a:off x="2893685" y="4589895"/>
            <a:ext cx="2211715" cy="418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568" y="6021288"/>
            <a:ext cx="735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⇒ </a:t>
            </a:r>
            <a:r>
              <a:rPr lang="en-US" altLang="ko-KR" sz="2400" dirty="0" smtClean="0"/>
              <a:t>BSM needs at least 1000 more </a:t>
            </a:r>
            <a:r>
              <a:rPr lang="en-US" altLang="ko-KR" sz="2400" dirty="0"/>
              <a:t>H</a:t>
            </a:r>
            <a:r>
              <a:rPr lang="en-US" altLang="ko-KR" sz="2400" dirty="0" smtClean="0"/>
              <a:t>iggs events</a:t>
            </a:r>
          </a:p>
          <a:p>
            <a:r>
              <a:rPr lang="en-US" altLang="ko-KR" sz="2400" dirty="0">
                <a:solidFill>
                  <a:srgbClr val="FF00FF"/>
                </a:solidFill>
              </a:rPr>
              <a:t>⇒</a:t>
            </a:r>
            <a:r>
              <a:rPr lang="en-US" altLang="ko-KR" sz="2400" dirty="0" smtClean="0">
                <a:solidFill>
                  <a:srgbClr val="FF00FF"/>
                </a:solidFill>
              </a:rPr>
              <a:t> Simulation S/W upgrade needed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5867400"/>
            <a:ext cx="114300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 latinLnBrk="0">
              <a:defRPr/>
            </a:pPr>
            <a:r>
              <a:rPr lang="en-US" altLang="ko-KR" sz="1200" kern="0" dirty="0" smtClean="0">
                <a:solidFill>
                  <a:sysClr val="windowText" lastClr="000000"/>
                </a:solidFill>
              </a:rPr>
              <a:t>Adam Martin</a:t>
            </a:r>
            <a:endParaRPr lang="ko-KR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7" name="제목 2"/>
          <p:cNvSpPr txBox="1">
            <a:spLocks/>
          </p:cNvSpPr>
          <p:nvPr/>
        </p:nvSpPr>
        <p:spPr bwMode="auto">
          <a:xfrm>
            <a:off x="346075" y="174625"/>
            <a:ext cx="840238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r>
              <a:rPr lang="ko-KR" altLang="en-US" sz="2800" kern="0" dirty="0" smtClean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표준모형 너머</a:t>
            </a:r>
            <a:endParaRPr lang="ko-KR" altLang="en-US" sz="2800" kern="0" dirty="0">
              <a:solidFill>
                <a:srgbClr val="16467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6" grpId="0" animBg="1"/>
      <p:bldP spid="11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 bwMode="auto">
          <a:xfrm>
            <a:off x="408364" y="1101670"/>
            <a:ext cx="8340100" cy="3946246"/>
          </a:xfrm>
          <a:prstGeom prst="roundRect">
            <a:avLst>
              <a:gd name="adj" fmla="val 7497"/>
            </a:avLst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mtClean="0">
              <a:solidFill>
                <a:srgbClr val="000000"/>
              </a:solidFill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  <p:sp>
        <p:nvSpPr>
          <p:cNvPr id="63" name="제목 2"/>
          <p:cNvSpPr txBox="1">
            <a:spLocks/>
          </p:cNvSpPr>
          <p:nvPr/>
        </p:nvSpPr>
        <p:spPr bwMode="auto">
          <a:xfrm>
            <a:off x="346075" y="174625"/>
            <a:ext cx="840238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r>
              <a:rPr lang="ko-KR" altLang="en-US" sz="2800" kern="0" dirty="0" smtClean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표준모형 너머</a:t>
            </a:r>
            <a:endParaRPr lang="ko-KR" altLang="en-US" sz="2800" kern="0" dirty="0">
              <a:solidFill>
                <a:srgbClr val="16467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65210" y="1196752"/>
            <a:ext cx="8194218" cy="5201776"/>
            <a:chOff x="553954" y="953623"/>
            <a:chExt cx="8310889" cy="5369707"/>
          </a:xfrm>
        </p:grpSpPr>
        <p:sp>
          <p:nvSpPr>
            <p:cNvPr id="67" name="모서리가 둥근 직사각형 66"/>
            <p:cNvSpPr/>
            <p:nvPr/>
          </p:nvSpPr>
          <p:spPr bwMode="auto">
            <a:xfrm>
              <a:off x="4194154" y="980728"/>
              <a:ext cx="4365484" cy="3844230"/>
            </a:xfrm>
            <a:prstGeom prst="roundRect">
              <a:avLst>
                <a:gd name="adj" fmla="val 277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endParaRPr>
            </a:p>
          </p:txBody>
        </p:sp>
        <p:sp>
          <p:nvSpPr>
            <p:cNvPr id="66" name="모서리가 둥근 직사각형 65"/>
            <p:cNvSpPr/>
            <p:nvPr/>
          </p:nvSpPr>
          <p:spPr bwMode="auto">
            <a:xfrm>
              <a:off x="614528" y="3044410"/>
              <a:ext cx="3046908" cy="170914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 bwMode="auto">
            <a:xfrm>
              <a:off x="614528" y="958284"/>
              <a:ext cx="3046908" cy="189236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579" y="1228362"/>
              <a:ext cx="2315131" cy="1139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 descr="https://encrypted-tbn3.gstatic.com/images?q=tbn:ANd9GcQ5yUC0DBZ_5OPk2MHr5T0AmJviQddFrrjhVXFCR0d185xhkmFyrM-CJ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9881" y="1227544"/>
              <a:ext cx="1655155" cy="1067842"/>
            </a:xfrm>
            <a:prstGeom prst="rect">
              <a:avLst/>
            </a:prstGeom>
            <a:noFill/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41890" y="2897764"/>
              <a:ext cx="1566168" cy="1480517"/>
            </a:xfrm>
            <a:prstGeom prst="rect">
              <a:avLst/>
            </a:prstGeom>
            <a:noFill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50609" y="2856235"/>
              <a:ext cx="1814829" cy="1502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578402" y="2308177"/>
              <a:ext cx="14598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▲ 우주의 비밀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8402" y="4406862"/>
              <a:ext cx="1506002" cy="31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▲ 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물질의 근원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50609" y="4406862"/>
              <a:ext cx="1814829" cy="31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▲ 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표준모형</a:t>
              </a:r>
            </a:p>
          </p:txBody>
        </p:sp>
        <p:sp>
          <p:nvSpPr>
            <p:cNvPr id="23" name="오른쪽 화살표 22"/>
            <p:cNvSpPr/>
            <p:nvPr/>
          </p:nvSpPr>
          <p:spPr>
            <a:xfrm>
              <a:off x="3661436" y="1616472"/>
              <a:ext cx="640706" cy="284758"/>
            </a:xfrm>
            <a:prstGeom prst="right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원형 화살표 23"/>
            <p:cNvSpPr/>
            <p:nvPr/>
          </p:nvSpPr>
          <p:spPr>
            <a:xfrm rot="20579054">
              <a:off x="5596087" y="2735170"/>
              <a:ext cx="730578" cy="57870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1145778"/>
                <a:gd name="adj5" fmla="val 22015"/>
              </a:avLst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위쪽 화살표 24"/>
            <p:cNvSpPr/>
            <p:nvPr/>
          </p:nvSpPr>
          <p:spPr>
            <a:xfrm>
              <a:off x="7802137" y="2523975"/>
              <a:ext cx="294865" cy="326677"/>
            </a:xfrm>
            <a:prstGeom prst="up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96836" y="2307564"/>
              <a:ext cx="925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표준모형</a:t>
              </a:r>
            </a:p>
          </p:txBody>
        </p:sp>
        <p:sp>
          <p:nvSpPr>
            <p:cNvPr id="31" name="타원 30"/>
            <p:cNvSpPr/>
            <p:nvPr/>
          </p:nvSpPr>
          <p:spPr>
            <a:xfrm>
              <a:off x="7343800" y="1517500"/>
              <a:ext cx="783085" cy="427137"/>
            </a:xfrm>
            <a:prstGeom prst="ellipse">
              <a:avLst/>
            </a:prstGeom>
            <a:noFill/>
            <a:ln>
              <a:solidFill>
                <a:srgbClr val="FF4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F66B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88735" y="2308177"/>
              <a:ext cx="1423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▲ 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우주의 구성</a:t>
              </a:r>
            </a:p>
          </p:txBody>
        </p:sp>
        <p:cxnSp>
          <p:nvCxnSpPr>
            <p:cNvPr id="33" name="직선 화살표 연결선 32"/>
            <p:cNvCxnSpPr/>
            <p:nvPr/>
          </p:nvCxnSpPr>
          <p:spPr>
            <a:xfrm flipH="1" flipV="1">
              <a:off x="7236296" y="1152550"/>
              <a:ext cx="395536" cy="360040"/>
            </a:xfrm>
            <a:prstGeom prst="straightConnector1">
              <a:avLst/>
            </a:prstGeom>
            <a:ln w="25400">
              <a:solidFill>
                <a:srgbClr val="FF4D1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5110" y="953623"/>
              <a:ext cx="1246317" cy="25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암흑물</a:t>
              </a:r>
              <a:r>
                <a:rPr lang="ko-KR" altLang="en-US" sz="105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질</a:t>
              </a:r>
              <a:endParaRPr lang="ko-KR" altLang="en-US" sz="1050" b="1" dirty="0" smtClean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63433" y="4934824"/>
              <a:ext cx="937195" cy="31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연구</a:t>
              </a:r>
            </a:p>
          </p:txBody>
        </p:sp>
        <p:pic>
          <p:nvPicPr>
            <p:cNvPr id="82" name="Picture 17" descr="http://www.hellodd.com/data/photos/IMAGE/NEWS/2007/01/2007010117421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91941" y="980728"/>
              <a:ext cx="435797" cy="237944"/>
            </a:xfrm>
            <a:prstGeom prst="rect">
              <a:avLst/>
            </a:prstGeom>
            <a:noFill/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30" y="3062667"/>
              <a:ext cx="854274" cy="282344"/>
            </a:xfrm>
            <a:prstGeom prst="rect">
              <a:avLst/>
            </a:prstGeom>
          </p:spPr>
        </p:pic>
        <p:pic>
          <p:nvPicPr>
            <p:cNvPr id="39" name="Picture 8" descr="Image result for 관측데이터 천문연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30550" y="1223143"/>
              <a:ext cx="2634009" cy="123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모서리가 둥근 직사각형 4"/>
            <p:cNvSpPr/>
            <p:nvPr/>
          </p:nvSpPr>
          <p:spPr bwMode="auto">
            <a:xfrm>
              <a:off x="830551" y="2467476"/>
              <a:ext cx="2634009" cy="341258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KASI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천문관측 </a:t>
              </a:r>
              <a:r>
                <a:rPr lang="ko-KR" altLang="en-US" sz="1400" b="1" dirty="0" err="1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빅데이터</a:t>
              </a:r>
              <a:r>
                <a:rPr lang="en-US" altLang="ko-KR" sz="140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400" b="1" dirty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1" name="오른쪽 화살표 70"/>
            <p:cNvSpPr/>
            <p:nvPr/>
          </p:nvSpPr>
          <p:spPr>
            <a:xfrm>
              <a:off x="3661436" y="3702447"/>
              <a:ext cx="651189" cy="284758"/>
            </a:xfrm>
            <a:prstGeom prst="right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2" name="오른쪽 화살표 71"/>
            <p:cNvSpPr/>
            <p:nvPr/>
          </p:nvSpPr>
          <p:spPr>
            <a:xfrm rot="16200000">
              <a:off x="6076588" y="4972843"/>
              <a:ext cx="443938" cy="284758"/>
            </a:xfrm>
            <a:prstGeom prst="right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모서리가 둥근 직사각형 48"/>
            <p:cNvSpPr/>
            <p:nvPr/>
          </p:nvSpPr>
          <p:spPr bwMode="auto">
            <a:xfrm>
              <a:off x="823351" y="4346513"/>
              <a:ext cx="2634009" cy="341258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145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KISTI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입자실험 </a:t>
              </a:r>
              <a:r>
                <a:rPr lang="ko-KR" altLang="en-US" sz="1400" b="1" dirty="0" err="1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빅데이터</a:t>
              </a:r>
              <a:r>
                <a:rPr lang="en-US" altLang="ko-KR" sz="140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400" b="1" dirty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2" name="오른쪽 화살표 61"/>
            <p:cNvSpPr/>
            <p:nvPr/>
          </p:nvSpPr>
          <p:spPr>
            <a:xfrm>
              <a:off x="6126188" y="1616472"/>
              <a:ext cx="267681" cy="284758"/>
            </a:xfrm>
            <a:prstGeom prst="right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모서리가 둥근 직사각형 50"/>
            <p:cNvSpPr/>
            <p:nvPr/>
          </p:nvSpPr>
          <p:spPr bwMode="auto">
            <a:xfrm>
              <a:off x="553954" y="5041920"/>
              <a:ext cx="3046908" cy="12814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 bwMode="auto">
            <a:xfrm>
              <a:off x="654963" y="5964316"/>
              <a:ext cx="2726405" cy="341258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145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ICT </a:t>
              </a:r>
              <a:r>
                <a:rPr lang="ko-KR" altLang="en-US" sz="1450" b="1" dirty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기술</a:t>
              </a:r>
              <a:endParaRPr lang="ko-KR" altLang="en-US" sz="1400" b="1" dirty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385" y="5149287"/>
              <a:ext cx="1229624" cy="858957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30043" y="5190585"/>
              <a:ext cx="1358525" cy="854359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4347" y="3386585"/>
              <a:ext cx="1310636" cy="967053"/>
            </a:xfrm>
            <a:prstGeom prst="rect">
              <a:avLst/>
            </a:prstGeom>
          </p:spPr>
        </p:pic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4983" y="3386585"/>
              <a:ext cx="1309578" cy="967053"/>
            </a:xfrm>
            <a:prstGeom prst="rect">
              <a:avLst/>
            </a:prstGeom>
          </p:spPr>
        </p:pic>
        <p:sp>
          <p:nvSpPr>
            <p:cNvPr id="79" name="모서리가 둥근 직사각형 78"/>
            <p:cNvSpPr/>
            <p:nvPr/>
          </p:nvSpPr>
          <p:spPr bwMode="auto">
            <a:xfrm>
              <a:off x="4115744" y="5337192"/>
              <a:ext cx="4365485" cy="40127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endParaRPr>
            </a:p>
          </p:txBody>
        </p:sp>
        <p:sp>
          <p:nvSpPr>
            <p:cNvPr id="85" name="모서리가 둥근 직사각형 84"/>
            <p:cNvSpPr/>
            <p:nvPr/>
          </p:nvSpPr>
          <p:spPr bwMode="auto">
            <a:xfrm>
              <a:off x="4991436" y="5359261"/>
              <a:ext cx="2634009" cy="341258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450" b="1" dirty="0" err="1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빅데이터</a:t>
              </a:r>
              <a:r>
                <a:rPr lang="ko-KR" altLang="en-US" sz="145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5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450" b="1" dirty="0" err="1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딥</a:t>
              </a:r>
              <a:r>
                <a:rPr lang="ko-KR" altLang="en-US" sz="1450" b="1" dirty="0" smtClean="0">
                  <a:solidFill>
                    <a:srgbClr val="16467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러닝</a:t>
              </a:r>
              <a:endParaRPr lang="ko-KR" altLang="en-US" sz="1400" b="1" dirty="0">
                <a:solidFill>
                  <a:srgbClr val="16467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1" name="오른쪽 화살표 60"/>
            <p:cNvSpPr/>
            <p:nvPr/>
          </p:nvSpPr>
          <p:spPr>
            <a:xfrm>
              <a:off x="3595926" y="5379721"/>
              <a:ext cx="640706" cy="284758"/>
            </a:xfrm>
            <a:prstGeom prst="rightArrow">
              <a:avLst/>
            </a:prstGeom>
            <a:solidFill>
              <a:srgbClr val="F66B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3760445" y="5823717"/>
              <a:ext cx="5104398" cy="427137"/>
              <a:chOff x="3847130" y="6137727"/>
              <a:chExt cx="5104398" cy="427137"/>
            </a:xfrm>
          </p:grpSpPr>
          <p:sp>
            <p:nvSpPr>
              <p:cNvPr id="86" name="직사각형 85"/>
              <p:cNvSpPr/>
              <p:nvPr/>
            </p:nvSpPr>
            <p:spPr bwMode="auto">
              <a:xfrm>
                <a:off x="3847130" y="6137727"/>
                <a:ext cx="5104398" cy="4271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mtClean="0">
                  <a:solidFill>
                    <a:srgbClr val="000000"/>
                  </a:solidFill>
                  <a:latin typeface="Verdana" pitchFamily="34" charset="0"/>
                  <a:ea typeface="HY울릉도M" pitchFamily="18" charset="-127"/>
                  <a:cs typeface="한컴돋움" pitchFamily="18" charset="2"/>
                </a:endParaRPr>
              </a:p>
            </p:txBody>
          </p:sp>
          <p:grpSp>
            <p:nvGrpSpPr>
              <p:cNvPr id="87" name="그룹 86"/>
              <p:cNvGrpSpPr/>
              <p:nvPr/>
            </p:nvGrpSpPr>
            <p:grpSpPr>
              <a:xfrm>
                <a:off x="3902326" y="6180023"/>
                <a:ext cx="4929754" cy="330349"/>
                <a:chOff x="3337908" y="5992689"/>
                <a:chExt cx="4986431" cy="334147"/>
              </a:xfrm>
            </p:grpSpPr>
            <p:grpSp>
              <p:nvGrpSpPr>
                <p:cNvPr id="88" name="그룹 87"/>
                <p:cNvGrpSpPr/>
                <p:nvPr/>
              </p:nvGrpSpPr>
              <p:grpSpPr>
                <a:xfrm>
                  <a:off x="3337908" y="5992689"/>
                  <a:ext cx="4986431" cy="334147"/>
                  <a:chOff x="531386" y="6315902"/>
                  <a:chExt cx="7378683" cy="494455"/>
                </a:xfrm>
              </p:grpSpPr>
              <p:pic>
                <p:nvPicPr>
                  <p:cNvPr id="90" name="Picture 4" descr="https://upload.wikimedia.org/wikipedia/en/c/c7/YonseiUniversityEmblem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/>
                  <a:stretch>
                    <a:fillRect/>
                  </a:stretch>
                </p:blipFill>
                <p:spPr bwMode="auto">
                  <a:xfrm>
                    <a:off x="5426966" y="6408989"/>
                    <a:ext cx="406534" cy="36719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1" name="Picture 2" descr="https://upload.wikimedia.org/wikipedia/en/6/6a/Seoul_national_university_emblem.pn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4420819" y="6363481"/>
                    <a:ext cx="456918" cy="4127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2" name="Picture 14" descr="https://encrypted-tbn2.gstatic.com/images?q=tbn:ANd9GcR_sA3Xh6BduwefCPxT-PuOzKzcAo6zQ2m0x7xdqB6HUNFOgmOqRQ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6953858" y="6388363"/>
                    <a:ext cx="533060" cy="378733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3" name="Picture 10" descr="https://upload.wikimedia.org/wikipedia/en/6/69/Emblem_of_Chung-Ang_University.png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6366100" y="6381003"/>
                    <a:ext cx="513233" cy="386093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4" descr="C:\Users\admin\Pictures\temp.png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09325" y="6371692"/>
                    <a:ext cx="535152" cy="39602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5" name="Picture 4" descr="로고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66988" y="6358858"/>
                    <a:ext cx="465624" cy="439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6" name="Picture 9" descr="C:\Users\admin\Pictures\temp.png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35937" y="6383293"/>
                    <a:ext cx="423738" cy="38380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Picture 17" descr="http://www.hellodd.com/data/photos/IMAGE/NEWS/2007/01/20070101174217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/>
                  <a:srcRect l="38323"/>
                  <a:stretch/>
                </p:blipFill>
                <p:spPr bwMode="auto">
                  <a:xfrm>
                    <a:off x="1253891" y="6320970"/>
                    <a:ext cx="603721" cy="48272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5678" y="6412556"/>
                    <a:ext cx="404391" cy="3652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95061" y="6353668"/>
                    <a:ext cx="480776" cy="4320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0" name="그림 99"/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26858" y="6405347"/>
                    <a:ext cx="338725" cy="338725"/>
                  </a:xfrm>
                  <a:prstGeom prst="rect">
                    <a:avLst/>
                  </a:prstGeom>
                </p:spPr>
              </p:pic>
              <p:pic>
                <p:nvPicPr>
                  <p:cNvPr id="101" name="그림 100"/>
                  <p:cNvPicPr>
                    <a:picLocks noChangeAspect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909" t="22065" r="19693" b="19537"/>
                  <a:stretch/>
                </p:blipFill>
                <p:spPr>
                  <a:xfrm>
                    <a:off x="1838242" y="6358859"/>
                    <a:ext cx="451498" cy="451498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15" descr="C:\Users\admin\Pictures\2015\logo\KISTI_2.gif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531386" y="6315902"/>
                    <a:ext cx="800254" cy="430216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89" name="그림 88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5036" y="6065590"/>
                  <a:ext cx="338607" cy="20130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0" name="오른쪽 화살표 59"/>
          <p:cNvSpPr/>
          <p:nvPr/>
        </p:nvSpPr>
        <p:spPr>
          <a:xfrm rot="16200000">
            <a:off x="2029451" y="4963438"/>
            <a:ext cx="181284" cy="280760"/>
          </a:xfrm>
          <a:prstGeom prst="rightArrow">
            <a:avLst/>
          </a:prstGeom>
          <a:solidFill>
            <a:srgbClr val="F66B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mtClea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85DC3-26E6-413E-A2A2-28F940B9C54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8343900" y="6410325"/>
            <a:ext cx="800100" cy="422275"/>
          </a:xfrm>
        </p:spPr>
        <p:txBody>
          <a:bodyPr/>
          <a:lstStyle/>
          <a:p>
            <a:fld id="{705AD06C-2144-6B48-9D47-7D13FD42ADA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252"/>
            <a:ext cx="9144000" cy="5413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16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79"/>
            <a:ext cx="9144000" cy="5306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93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CAD0A6B2-8295-46EF-82A0-76E1AA0A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60" y="1598757"/>
            <a:ext cx="6018134" cy="1885447"/>
          </a:xfrm>
          <a:prstGeom prst="rect">
            <a:avLst/>
          </a:prstGeom>
        </p:spPr>
      </p:pic>
      <p:sp>
        <p:nvSpPr>
          <p:cNvPr id="3" name="포인트가 5개인 별 7">
            <a:extLst>
              <a:ext uri="{FF2B5EF4-FFF2-40B4-BE49-F238E27FC236}">
                <a16:creationId xmlns="" xmlns:a16="http://schemas.microsoft.com/office/drawing/2014/main" id="{0EE4BB6A-E61A-405B-95DD-324DEF7E118D}"/>
              </a:ext>
            </a:extLst>
          </p:cNvPr>
          <p:cNvSpPr/>
          <p:nvPr/>
        </p:nvSpPr>
        <p:spPr>
          <a:xfrm>
            <a:off x="3411528" y="2371322"/>
            <a:ext cx="256267" cy="2397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4DD45AA4-4A2B-4394-81BD-C0F00ABFE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59" y="3438484"/>
            <a:ext cx="3043278" cy="20227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5BE22F00-39AA-43A8-8BDB-5A603CA649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425" y="3438484"/>
            <a:ext cx="3000253" cy="201674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FD15DC81-ACDE-46A1-A899-CDFAE07A6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299" y="5250358"/>
            <a:ext cx="4406250" cy="616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794F3D-59A4-4DDF-81AE-7660BF065541}"/>
              </a:ext>
            </a:extLst>
          </p:cNvPr>
          <p:cNvSpPr txBox="1"/>
          <p:nvPr/>
        </p:nvSpPr>
        <p:spPr>
          <a:xfrm>
            <a:off x="234041" y="864417"/>
            <a:ext cx="494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Rare?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Complicated? ...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or both</a:t>
            </a:r>
          </a:p>
          <a:p>
            <a:pPr lvl="0"/>
            <a:r>
              <a:rPr lang="en-US" altLang="ko-K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Higher energy, More Luminosity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, </a:t>
            </a:r>
            <a:r>
              <a:rPr lang="en-US" altLang="ko-K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New methods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…</a:t>
            </a:r>
          </a:p>
        </p:txBody>
      </p:sp>
      <p:pic>
        <p:nvPicPr>
          <p:cNvPr id="9" name="Picture 14" descr="computing site:cern.ch에 대한 이미지 검색결과">
            <a:extLst>
              <a:ext uri="{FF2B5EF4-FFF2-40B4-BE49-F238E27FC236}">
                <a16:creationId xmlns="" xmlns:a16="http://schemas.microsoft.com/office/drawing/2014/main" id="{5C982355-D386-4CBF-A61A-9A7FC26FC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6465" y="1253222"/>
            <a:ext cx="2301266" cy="13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computing site:cern.ch에 대한 이미지 검색결과">
            <a:extLst>
              <a:ext uri="{FF2B5EF4-FFF2-40B4-BE49-F238E27FC236}">
                <a16:creationId xmlns="" xmlns:a16="http://schemas.microsoft.com/office/drawing/2014/main" id="{ADAAA30E-4276-4923-A265-078CDADD3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4629" y="2738206"/>
            <a:ext cx="2293102" cy="13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urion에 대한 이미지 검색결과">
            <a:extLst>
              <a:ext uri="{FF2B5EF4-FFF2-40B4-BE49-F238E27FC236}">
                <a16:creationId xmlns="" xmlns:a16="http://schemas.microsoft.com/office/drawing/2014/main" id="{4D0715E0-E69B-43E3-A1AF-5FB238AEE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4629" y="4223190"/>
            <a:ext cx="2405351" cy="16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77"/>
            <a:ext cx="9144000" cy="67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98AA2206-1CA3-4BA9-ADA0-E949838B0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33" y="1837701"/>
            <a:ext cx="4113233" cy="402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45DF8C7F-4726-4B56-AA67-DA6F1F657A6D}"/>
              </a:ext>
            </a:extLst>
          </p:cNvPr>
          <p:cNvSpPr/>
          <p:nvPr/>
        </p:nvSpPr>
        <p:spPr>
          <a:xfrm>
            <a:off x="4684437" y="1447176"/>
            <a:ext cx="41132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latin typeface="Century" panose="02040604050505020304" pitchFamily="18" charset="0"/>
              </a:rPr>
              <a:t>The marriage between high-energy physics and computing was to become one of the most fruitful in science. Today, the Large Hadron Collider (LHC), with its hundreds of millions of proton–proton collisions per second, </a:t>
            </a:r>
            <a:r>
              <a:rPr lang="en-US" altLang="ko-KR" sz="1500" dirty="0">
                <a:solidFill>
                  <a:srgbClr val="FF0000"/>
                </a:solidFill>
                <a:latin typeface="Century" panose="02040604050505020304" pitchFamily="18" charset="0"/>
              </a:rPr>
              <a:t>generates data at a rate of 25 GB/s</a:t>
            </a:r>
            <a:r>
              <a:rPr lang="en-US" altLang="ko-KR" sz="1350" dirty="0">
                <a:latin typeface="Century" panose="02040604050505020304" pitchFamily="18" charset="0"/>
              </a:rPr>
              <a:t> – leading the CERN data </a:t>
            </a:r>
            <a:r>
              <a:rPr lang="en-US" altLang="ko-KR" sz="1350" dirty="0" err="1">
                <a:latin typeface="Century" panose="02040604050505020304" pitchFamily="18" charset="0"/>
              </a:rPr>
              <a:t>centre</a:t>
            </a:r>
            <a:r>
              <a:rPr lang="en-US" altLang="ko-KR" sz="1350" dirty="0">
                <a:latin typeface="Century" panose="02040604050505020304" pitchFamily="18" charset="0"/>
              </a:rPr>
              <a:t> to pass the milestone of </a:t>
            </a:r>
            <a:r>
              <a:rPr lang="en-US" altLang="ko-KR" sz="1500" dirty="0">
                <a:solidFill>
                  <a:srgbClr val="FF0000"/>
                </a:solidFill>
                <a:latin typeface="Century" panose="02040604050505020304" pitchFamily="18" charset="0"/>
              </a:rPr>
              <a:t>200 PB of permanently archived data last summer</a:t>
            </a:r>
            <a:r>
              <a:rPr lang="en-US" altLang="ko-KR" sz="1350" dirty="0">
                <a:latin typeface="Century" panose="02040604050505020304" pitchFamily="18" charset="0"/>
              </a:rPr>
              <a:t>.</a:t>
            </a:r>
            <a:endParaRPr lang="ko-KR" altLang="en-US" sz="1350" dirty="0">
              <a:latin typeface="Century" panose="020406040505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D42652C0-002F-46F4-AC97-B5005239BFC4}"/>
              </a:ext>
            </a:extLst>
          </p:cNvPr>
          <p:cNvSpPr/>
          <p:nvPr/>
        </p:nvSpPr>
        <p:spPr>
          <a:xfrm>
            <a:off x="4684437" y="3514071"/>
            <a:ext cx="411323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latin typeface="Century" panose="02040604050505020304" pitchFamily="18" charset="0"/>
              </a:rPr>
              <a:t>Event selection, reconstruction and classification </a:t>
            </a:r>
            <a:r>
              <a:rPr lang="en-US" altLang="ko-KR" sz="1350" dirty="0">
                <a:latin typeface="Century" panose="02040604050505020304" pitchFamily="18" charset="0"/>
              </a:rPr>
              <a:t>are arguably the </a:t>
            </a:r>
            <a:r>
              <a:rPr lang="en-US" altLang="ko-KR" sz="1500" dirty="0">
                <a:solidFill>
                  <a:srgbClr val="FF0000"/>
                </a:solidFill>
                <a:latin typeface="Century" panose="02040604050505020304" pitchFamily="18" charset="0"/>
              </a:rPr>
              <a:t>most important </a:t>
            </a:r>
            <a:r>
              <a:rPr lang="en-US" altLang="ko-KR" sz="1350" dirty="0">
                <a:latin typeface="Century" panose="02040604050505020304" pitchFamily="18" charset="0"/>
              </a:rPr>
              <a:t>particle-physics tasks to which</a:t>
            </a:r>
            <a:r>
              <a:rPr lang="en-US" altLang="ko-KR" sz="1500" dirty="0">
                <a:solidFill>
                  <a:srgbClr val="FF0000"/>
                </a:solidFill>
                <a:latin typeface="Century" panose="02040604050505020304" pitchFamily="18" charset="0"/>
              </a:rPr>
              <a:t> machine learning has been applied.</a:t>
            </a:r>
            <a:r>
              <a:rPr lang="en-US" altLang="ko-KR" sz="1350" dirty="0">
                <a:latin typeface="Century" panose="02040604050505020304" pitchFamily="18" charset="0"/>
              </a:rPr>
              <a:t> As in the time of manual scanning, when the photographs of particle trajectories were </a:t>
            </a:r>
            <a:r>
              <a:rPr lang="en-US" altLang="ko-KR" sz="1350" dirty="0" err="1">
                <a:latin typeface="Century" panose="02040604050505020304" pitchFamily="18" charset="0"/>
              </a:rPr>
              <a:t>analysed</a:t>
            </a:r>
            <a:r>
              <a:rPr lang="en-US" altLang="ko-KR" sz="1350" dirty="0">
                <a:latin typeface="Century" panose="02040604050505020304" pitchFamily="18" charset="0"/>
              </a:rPr>
              <a:t> to select events of potential physics interest, modern trigger systems are used by many particle-physics experiments, including those at the LHC, to select events for further analysis.</a:t>
            </a:r>
            <a:endParaRPr lang="ko-KR" altLang="en-US" sz="1350" dirty="0">
              <a:latin typeface="Century" panose="02040604050505020304" pitchFamily="18" charset="0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="" xmlns:a16="http://schemas.microsoft.com/office/drawing/2014/main" id="{758EEBED-62D5-D245-857C-477DC153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E8C27E8-363B-5147-9E3F-ADDBDDE7DE3F}"/>
              </a:ext>
            </a:extLst>
          </p:cNvPr>
          <p:cNvSpPr txBox="1"/>
          <p:nvPr/>
        </p:nvSpPr>
        <p:spPr>
          <a:xfrm>
            <a:off x="234041" y="919594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Rare?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Complicated? ...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or both</a:t>
            </a:r>
          </a:p>
          <a:p>
            <a:pPr lvl="0"/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Higher energy, More Luminosity, </a:t>
            </a:r>
            <a:r>
              <a:rPr lang="en-US" altLang="ko-KR" sz="21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New methods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아미체" panose="02030504000101010101" pitchFamily="18" charset="-127"/>
                <a:ea typeface="휴먼아미체" panose="02030504000101010101" pitchFamily="18" charset="-12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92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ko-KR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왜 인공지능</a:t>
            </a:r>
            <a:r>
              <a:rPr lang="en-US" altLang="ko-KR" sz="40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en-US" altLang="ko-KR" sz="4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27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AI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409319" y="6536531"/>
            <a:ext cx="320602" cy="275717"/>
          </a:xfrm>
        </p:spPr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내용 개체 틀 4"/>
          <p:cNvGraphicFramePr>
            <a:graphicFrameLocks/>
          </p:cNvGraphicFramePr>
          <p:nvPr>
            <p:extLst/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왼쪽으로 구부러진 화살표 14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6" name="왼쪽으로 구부러진 화살표 15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위쪽 화살표 16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29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84"/>
            <a:ext cx="9144000" cy="67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Particle physics leads IT.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9727" y="1481792"/>
            <a:ext cx="7804547" cy="4420195"/>
          </a:xfrm>
        </p:spPr>
        <p:txBody>
          <a:bodyPr/>
          <a:lstStyle/>
          <a:p>
            <a:r>
              <a:rPr lang="en-US" altLang="ko-KR" dirty="0" smtClean="0"/>
              <a:t>Particle physics</a:t>
            </a:r>
            <a:endParaRPr lang="en-US" altLang="ko-KR" dirty="0" smtClean="0"/>
          </a:p>
          <a:p>
            <a:r>
              <a:rPr lang="en-US" altLang="ko-KR" dirty="0" smtClean="0"/>
              <a:t>AI</a:t>
            </a:r>
          </a:p>
          <a:p>
            <a:r>
              <a:rPr lang="en-US" altLang="ko-KR" dirty="0" smtClean="0"/>
              <a:t>Evolving computing architecture</a:t>
            </a:r>
          </a:p>
          <a:p>
            <a:r>
              <a:rPr lang="en-US" altLang="ko-KR" dirty="0" smtClean="0"/>
              <a:t>Examples)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Experiment &amp; </a:t>
            </a:r>
            <a:r>
              <a:rPr lang="en-US" altLang="ko-KR" dirty="0" smtClean="0"/>
              <a:t>Theory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855227"/>
              </p:ext>
            </p:extLst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왼쪽으로 구부러진 화살표 5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왼쪽으로 구부러진 화살표 6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위쪽 화살표 7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971301" y="132193"/>
            <a:ext cx="3744581" cy="2099813"/>
            <a:chOff x="4971301" y="132193"/>
            <a:chExt cx="3744581" cy="2099813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5645" y="244538"/>
              <a:ext cx="2920237" cy="1987468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4971301" y="132193"/>
              <a:ext cx="23453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입자</a:t>
              </a:r>
              <a:r>
                <a:rPr lang="en-US" altLang="ko-KR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/</a:t>
              </a:r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관측 </a:t>
              </a:r>
              <a:r>
                <a:rPr lang="ko-KR" altLang="en-US" b="1" dirty="0" err="1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빅데이터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6143990" y="4594880"/>
            <a:ext cx="2571892" cy="2059916"/>
            <a:chOff x="6143990" y="4594880"/>
            <a:chExt cx="2571892" cy="2059916"/>
          </a:xfrm>
        </p:grpSpPr>
        <p:sp>
          <p:nvSpPr>
            <p:cNvPr id="11" name="직사각형 10"/>
            <p:cNvSpPr/>
            <p:nvPr/>
          </p:nvSpPr>
          <p:spPr>
            <a:xfrm>
              <a:off x="6594245" y="6285464"/>
              <a:ext cx="19758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smtClean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새로운 입자 </a:t>
              </a:r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탐색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3990" y="4594880"/>
              <a:ext cx="2571892" cy="1640296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200783" y="2075986"/>
            <a:ext cx="8940099" cy="2883363"/>
            <a:chOff x="200783" y="2075986"/>
            <a:chExt cx="8940099" cy="2883363"/>
          </a:xfrm>
        </p:grpSpPr>
        <p:sp>
          <p:nvSpPr>
            <p:cNvPr id="5" name="직사각형 4"/>
            <p:cNvSpPr/>
            <p:nvPr/>
          </p:nvSpPr>
          <p:spPr>
            <a:xfrm>
              <a:off x="200783" y="2463883"/>
              <a:ext cx="5885321" cy="2039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/>
            <a:srcRect r="34442"/>
            <a:stretch/>
          </p:blipFill>
          <p:spPr>
            <a:xfrm>
              <a:off x="372584" y="2602709"/>
              <a:ext cx="5582500" cy="1699083"/>
            </a:xfrm>
            <a:prstGeom prst="rect">
              <a:avLst/>
            </a:prstGeom>
          </p:spPr>
        </p:pic>
        <p:sp>
          <p:nvSpPr>
            <p:cNvPr id="12" name="모서리가 둥근 직사각형 104">
              <a:extLst>
                <a:ext uri="{FF2B5EF4-FFF2-40B4-BE49-F238E27FC236}">
                  <a16:creationId xmlns="" xmlns:a16="http://schemas.microsoft.com/office/drawing/2014/main" id="{45267DF6-4F7C-4E5B-B420-73289522EF6B}"/>
                </a:ext>
              </a:extLst>
            </p:cNvPr>
            <p:cNvSpPr/>
            <p:nvPr/>
          </p:nvSpPr>
          <p:spPr bwMode="auto">
            <a:xfrm>
              <a:off x="2154393" y="4615566"/>
              <a:ext cx="1850398" cy="343783"/>
            </a:xfrm>
            <a:prstGeom prst="roundRect">
              <a:avLst>
                <a:gd name="adj" fmla="val 6612"/>
              </a:avLst>
            </a:prstGeom>
            <a:solidFill>
              <a:srgbClr val="E6E6E6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10751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b="1" kern="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한컴돋움" pitchFamily="18" charset="2"/>
                  <a:sym typeface="Helvetica Neue"/>
                </a:rPr>
                <a:t>머신러닝</a:t>
              </a:r>
              <a:r>
                <a:rPr kumimoji="1" lang="ko-KR" altLang="en-US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한컴돋움" pitchFamily="18" charset="2"/>
                  <a:sym typeface="Helvetica Neue"/>
                </a:rPr>
                <a:t> 플랫폼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414540" y="2096789"/>
              <a:ext cx="12598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이론모델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161804" y="2096789"/>
              <a:ext cx="23453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 err="1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빅데이터처리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4115539" y="2075986"/>
              <a:ext cx="23453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 err="1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머신러닝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7477000" y="2096789"/>
              <a:ext cx="13280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 err="1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숨겨진정보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504727" y="3913240"/>
              <a:ext cx="8694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정밀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95786" y="3918420"/>
              <a:ext cx="21267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 </a:t>
              </a:r>
              <a:r>
                <a:rPr lang="ko-KR" altLang="en-US" b="1" dirty="0" smtClean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   </a:t>
              </a:r>
              <a:r>
                <a:rPr lang="ko-KR" altLang="en-US" b="1" dirty="0" smtClean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탐색지도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5"/>
            <a:srcRect l="64605"/>
            <a:stretch/>
          </p:blipFill>
          <p:spPr>
            <a:xfrm>
              <a:off x="6126885" y="2670557"/>
              <a:ext cx="3013997" cy="1699083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205" y="2778579"/>
              <a:ext cx="1888175" cy="111435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3769" y="2787067"/>
              <a:ext cx="1120440" cy="1120440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2737" y="2647970"/>
              <a:ext cx="1721411" cy="1583426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2818378" y="3907507"/>
              <a:ext cx="8694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b="1" dirty="0">
                  <a:solidFill>
                    <a:srgbClr val="000000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</a:rPr>
                <a:t>고속</a:t>
              </a:r>
              <a:endParaRPr lang="ko-KR" altLang="en-US" b="1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8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041"/>
            <a:ext cx="9144000" cy="5289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1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21"/>
            <a:ext cx="9144000" cy="5240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4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615"/>
            <a:ext cx="9144000" cy="5370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80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ko-KR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진화하는 컴퓨팅</a:t>
            </a:r>
            <a:endParaRPr lang="en-US" altLang="ko-KR" sz="4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34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Evolving Computing Architecture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409319" y="6536531"/>
            <a:ext cx="320602" cy="275717"/>
          </a:xfrm>
        </p:spPr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366226"/>
              </p:ext>
            </p:extLst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왼쪽으로 구부러진 화살표 14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6" name="왼쪽으로 구부러진 화살표 15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위쪽 화살표 16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changing nature of scientific research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446602" y="3089373"/>
            <a:ext cx="8518198" cy="1106727"/>
          </a:xfrm>
          <a:prstGeom prst="rightArrow">
            <a:avLst/>
          </a:prstGeom>
          <a:solidFill>
            <a:srgbClr val="DBBF01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68595" tIns="34297" rIns="68595" bIns="34297" numCol="1" rtlCol="0" anchor="ctr" anchorCtr="0" compatLnSpc="1">
            <a:prstTxWarp prst="textNoShape">
              <a:avLst/>
            </a:prstTxWarp>
          </a:bodyPr>
          <a:lstStyle/>
          <a:p>
            <a:pPr algn="ctr" defTabSz="685757"/>
            <a:endParaRPr lang="en-US" sz="16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AutoShape 8" descr="http://upload.wikimedia.org/wikipedia/commons/e/ec/SchrodingerEquation.svg"/>
          <p:cNvSpPr>
            <a:spLocks noChangeAspect="1" noChangeArrowheads="1"/>
          </p:cNvSpPr>
          <p:nvPr/>
        </p:nvSpPr>
        <p:spPr bwMode="auto">
          <a:xfrm>
            <a:off x="116712" y="336141"/>
            <a:ext cx="4873307" cy="10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2288387" y="1820062"/>
            <a:ext cx="1725860" cy="4074394"/>
            <a:chOff x="3050387" y="1284307"/>
            <a:chExt cx="2300548" cy="5431111"/>
          </a:xfrm>
        </p:grpSpPr>
        <p:pic>
          <p:nvPicPr>
            <p:cNvPr id="22534" name="Picture 6" descr="C:\Users\danareed\AppData\Local\Microsoft\Windows\Temporary Internet Files\Content.IE5\AHEYKQ7D\MM900223770[1].gif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247" y="1284307"/>
              <a:ext cx="1316828" cy="114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ile:SchrodingerEquation.sv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387" y="2628804"/>
              <a:ext cx="2300548" cy="51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262147" y="3503888"/>
              <a:ext cx="1521303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Theoretical</a:t>
              </a:r>
            </a:p>
          </p:txBody>
        </p:sp>
        <p:pic>
          <p:nvPicPr>
            <p:cNvPr id="22544" name="Picture 1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599" y="4530714"/>
              <a:ext cx="1836718" cy="137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8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615" y="5214192"/>
              <a:ext cx="1501226" cy="150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77034" y="2054002"/>
            <a:ext cx="1734386" cy="3438310"/>
            <a:chOff x="635880" y="1596147"/>
            <a:chExt cx="2311912" cy="4583219"/>
          </a:xfrm>
        </p:grpSpPr>
        <p:pic>
          <p:nvPicPr>
            <p:cNvPr id="22542" name="Picture 14" descr="https://encrypted-tbn1.gstatic.com/images?q=tbn:ANd9GcTtZy9TSkRQiekATYJAYCz_uJ1ww4_AO2jYPUnf-EnzsT7kT-t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9466" y="1596147"/>
              <a:ext cx="1565939" cy="1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3" name="Picture 15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5880" y="4525945"/>
              <a:ext cx="2173112" cy="137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25972" y="3503887"/>
              <a:ext cx="1788486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Experimental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5880" y="5902439"/>
              <a:ext cx="2311912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Large Hadron Collider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14247" y="1771871"/>
            <a:ext cx="2223301" cy="3720442"/>
            <a:chOff x="5350935" y="1220070"/>
            <a:chExt cx="2963630" cy="4959297"/>
          </a:xfrm>
        </p:grpSpPr>
        <p:pic>
          <p:nvPicPr>
            <p:cNvPr id="19" name="Picture 4" descr="http://avl.ncsa.illinois.edu/wp-content/uploads/2010/02/tornado1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766" y="4550713"/>
              <a:ext cx="2394919" cy="1377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715" y="1220070"/>
              <a:ext cx="1556019" cy="194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48234" y="3362428"/>
              <a:ext cx="2164559" cy="7384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Computational </a:t>
              </a:r>
            </a:p>
            <a:p>
              <a:r>
                <a:rPr lang="en-US" dirty="0" smtClean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Simulation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0935" y="5902440"/>
              <a:ext cx="2963630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Severe Storm Model (NCSA)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8CB97BD-6FC0-44CF-8B94-ACD48B704FFA}"/>
              </a:ext>
            </a:extLst>
          </p:cNvPr>
          <p:cNvGrpSpPr/>
          <p:nvPr/>
        </p:nvGrpSpPr>
        <p:grpSpPr>
          <a:xfrm>
            <a:off x="6399181" y="1471298"/>
            <a:ext cx="1895247" cy="4423158"/>
            <a:chOff x="8696822" y="789970"/>
            <a:chExt cx="2526337" cy="5896008"/>
          </a:xfrm>
        </p:grpSpPr>
        <p:grpSp>
          <p:nvGrpSpPr>
            <p:cNvPr id="11" name="Group 10"/>
            <p:cNvGrpSpPr/>
            <p:nvPr/>
          </p:nvGrpSpPr>
          <p:grpSpPr>
            <a:xfrm>
              <a:off x="8696822" y="789970"/>
              <a:ext cx="2486615" cy="4142070"/>
              <a:chOff x="8497520" y="923358"/>
              <a:chExt cx="2486615" cy="395369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497520" y="923358"/>
                <a:ext cx="2486615" cy="3137541"/>
                <a:chOff x="8497520" y="938382"/>
                <a:chExt cx="2486615" cy="2850225"/>
              </a:xfrm>
            </p:grpSpPr>
            <p:pic>
              <p:nvPicPr>
                <p:cNvPr id="21" name="Picture 2" descr="http://research.microsoft.com/en-us/collaboration/fourthparadigm/fpcover-full.jpg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5497" y="938382"/>
                  <a:ext cx="1470659" cy="21238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8497520" y="3148270"/>
                  <a:ext cx="2486615" cy="6403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dirty="0" smtClean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Data </a:t>
                  </a:r>
                  <a:r>
                    <a:rPr lang="en-US" dirty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and</a:t>
                  </a:r>
                </a:p>
                <a:p>
                  <a:pPr algn="ctr"/>
                  <a:r>
                    <a:rPr lang="en-US" dirty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Machine Learning</a:t>
                  </a:r>
                </a:p>
              </p:txBody>
            </p:sp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14565" y="4124347"/>
                <a:ext cx="1913713" cy="752702"/>
              </a:xfrm>
              <a:prstGeom prst="rect">
                <a:avLst/>
              </a:prstGeom>
            </p:spPr>
          </p:pic>
        </p:grpSp>
        <p:pic>
          <p:nvPicPr>
            <p:cNvPr id="13" name="Picture 12" descr="A close up of a device&#10;&#10;Description generated with high confidence">
              <a:extLst>
                <a:ext uri="{FF2B5EF4-FFF2-40B4-BE49-F238E27FC236}">
                  <a16:creationId xmlns="" xmlns:a16="http://schemas.microsoft.com/office/drawing/2014/main" id="{17485F24-F029-4A3F-B5C3-AFAE065FE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8230" y="4882281"/>
              <a:ext cx="2404929" cy="1803697"/>
            </a:xfrm>
            <a:prstGeom prst="rect">
              <a:avLst/>
            </a:prstGeom>
          </p:spPr>
        </p:pic>
      </p:grpSp>
      <p:sp>
        <p:nvSpPr>
          <p:cNvPr id="12" name="타원 11"/>
          <p:cNvSpPr/>
          <p:nvPr/>
        </p:nvSpPr>
        <p:spPr>
          <a:xfrm>
            <a:off x="122099" y="1438802"/>
            <a:ext cx="6322109" cy="4726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645256" y="6156012"/>
            <a:ext cx="19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e-Science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2320" y="6516052"/>
            <a:ext cx="1678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D. Reed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2" name="슬라이드 번호 개체 틀 1"/>
          <p:cNvSpPr txBox="1">
            <a:spLocks/>
          </p:cNvSpPr>
          <p:nvPr/>
        </p:nvSpPr>
        <p:spPr>
          <a:xfrm>
            <a:off x="6553200" y="630932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200" dirty="0">
                <a:solidFill>
                  <a:prstClr val="black">
                    <a:tint val="75000"/>
                  </a:prstClr>
                </a:solidFill>
              </a:rPr>
              <a:t>8</a:t>
            </a:r>
            <a:endParaRPr lang="ko-KR" alt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37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" y="0"/>
            <a:ext cx="910256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9527" y="6451342"/>
            <a:ext cx="1678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Park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58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Supercomputing meets machine learning.</a:t>
            </a:r>
          </a:p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842" t="40909" r="2135" b="7954"/>
          <a:stretch/>
        </p:blipFill>
        <p:spPr>
          <a:xfrm>
            <a:off x="539552" y="2348880"/>
            <a:ext cx="8291264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2320" y="6462470"/>
            <a:ext cx="1678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>
                <a:latin typeface="+mn-ea"/>
              </a:rPr>
              <a:t>J</a:t>
            </a:r>
            <a:r>
              <a:rPr lang="en-US" altLang="ko-KR" dirty="0" smtClean="0">
                <a:latin typeface="+mn-ea"/>
              </a:rPr>
              <a:t>. Lee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995936" y="4365104"/>
            <a:ext cx="2376264" cy="144016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079491" y="5661248"/>
            <a:ext cx="673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/>
              <a:t>⇒ Evolving computing architecture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165304"/>
            <a:ext cx="2133600" cy="365125"/>
          </a:xfrm>
        </p:spPr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7A85938-EC14-7E4E-9BE9-5865F01F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x-none" dirty="0"/>
              <a:t>Requirements</a:t>
            </a:r>
            <a:endParaRPr kumimoji="1" lang="x-none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="" xmlns:a16="http://schemas.microsoft.com/office/drawing/2014/main" id="{6A0900D4-B9C1-DD4A-9358-F64547C7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2928A81-3C87-2247-BABE-BAFA5DFD0798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E4787516-5496-5640-88F8-43FB4C83F46F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4E87F7-C52F-654C-957A-F8FA23B8EAB0}"/>
              </a:ext>
            </a:extLst>
          </p:cNvPr>
          <p:cNvSpPr txBox="1"/>
          <p:nvPr/>
        </p:nvSpPr>
        <p:spPr>
          <a:xfrm>
            <a:off x="628650" y="1722362"/>
            <a:ext cx="32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/>
              <a:t>High Energy Physics (Experiment)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127693-582E-7E49-B4A2-463AE1DC78C0}"/>
              </a:ext>
            </a:extLst>
          </p:cNvPr>
          <p:cNvSpPr txBox="1"/>
          <p:nvPr/>
        </p:nvSpPr>
        <p:spPr>
          <a:xfrm>
            <a:off x="5026308" y="1722362"/>
            <a:ext cx="32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High Performance Computing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4B3DE5-1875-C145-A60A-494295CD8594}"/>
              </a:ext>
            </a:extLst>
          </p:cNvPr>
          <p:cNvSpPr txBox="1"/>
          <p:nvPr/>
        </p:nvSpPr>
        <p:spPr>
          <a:xfrm>
            <a:off x="708226" y="4103812"/>
            <a:ext cx="326044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50" dirty="0"/>
              <a:t>Signal/background discriminator</a:t>
            </a:r>
          </a:p>
          <a:p>
            <a:pPr algn="r"/>
            <a:r>
              <a:rPr lang="en-US" altLang="ko-KR" sz="1350" dirty="0"/>
              <a:t>Interpretability, physics intuition</a:t>
            </a:r>
          </a:p>
          <a:p>
            <a:pPr algn="r"/>
            <a:r>
              <a:rPr lang="en-US" altLang="ko-KR" sz="1350" dirty="0"/>
              <a:t>Works at high noise environment</a:t>
            </a:r>
          </a:p>
          <a:p>
            <a:pPr algn="r"/>
            <a:endParaRPr lang="en-US" altLang="ko-KR" sz="1350" dirty="0"/>
          </a:p>
          <a:p>
            <a:pPr algn="r"/>
            <a:r>
              <a:rPr lang="en-US" altLang="ko-KR" sz="1350" b="1" dirty="0"/>
              <a:t>Physics performance</a:t>
            </a:r>
            <a:endParaRPr lang="ko-KR" altLang="en-US" sz="135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8A0E37-BA8C-6748-8DEE-386FB2750851}"/>
              </a:ext>
            </a:extLst>
          </p:cNvPr>
          <p:cNvSpPr txBox="1"/>
          <p:nvPr/>
        </p:nvSpPr>
        <p:spPr>
          <a:xfrm>
            <a:off x="5026308" y="4103812"/>
            <a:ext cx="326044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Efficient computing utilization</a:t>
            </a:r>
          </a:p>
          <a:p>
            <a:r>
              <a:rPr lang="en-US" altLang="ko-KR" sz="1350" dirty="0"/>
              <a:t>Fast convergence</a:t>
            </a:r>
          </a:p>
          <a:p>
            <a:r>
              <a:rPr lang="en-US" altLang="ko-KR" sz="1350" dirty="0"/>
              <a:t>Scalability to very large scale </a:t>
            </a:r>
          </a:p>
          <a:p>
            <a:endParaRPr lang="en-US" altLang="ko-KR" sz="1350" dirty="0"/>
          </a:p>
          <a:p>
            <a:r>
              <a:rPr lang="en-US" altLang="ko-KR" sz="1350" b="1" dirty="0"/>
              <a:t>Computing performance</a:t>
            </a:r>
            <a:endParaRPr lang="ko-KR" altLang="en-US" sz="1350" b="1" dirty="0"/>
          </a:p>
        </p:txBody>
      </p:sp>
      <p:pic>
        <p:nvPicPr>
          <p:cNvPr id="10" name="그림 9" descr="건물, 개체이(가) 표시된 사진&#10;&#10;자동 생성된 설명">
            <a:extLst>
              <a:ext uri="{FF2B5EF4-FFF2-40B4-BE49-F238E27FC236}">
                <a16:creationId xmlns="" xmlns:a16="http://schemas.microsoft.com/office/drawing/2014/main" id="{0565C35E-00EE-994F-92AC-0F13DF8CE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679" y="2384690"/>
            <a:ext cx="2530415" cy="1680041"/>
          </a:xfrm>
          <a:prstGeom prst="rect">
            <a:avLst/>
          </a:prstGeom>
        </p:spPr>
      </p:pic>
      <p:pic>
        <p:nvPicPr>
          <p:cNvPr id="11" name="Google Shape;125;p18" descr="ëë¦¬ì¨ì ëí ì´ë¯¸ì§ ê²ìê²°ê³¼">
            <a:extLst>
              <a:ext uri="{FF2B5EF4-FFF2-40B4-BE49-F238E27FC236}">
                <a16:creationId xmlns="" xmlns:a16="http://schemas.microsoft.com/office/drawing/2014/main" id="{B35D963A-1D80-194A-A1F0-388130152952}"/>
              </a:ext>
            </a:extLst>
          </p:cNvPr>
          <p:cNvPicPr preferRelativeResize="0"/>
          <p:nvPr/>
        </p:nvPicPr>
        <p:blipFill rotWithShape="1">
          <a:blip r:embed="rId3" cstate="screen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308" y="2384690"/>
            <a:ext cx="2759013" cy="17191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직사각형 11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189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ko-KR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입자물리학이란</a:t>
            </a:r>
            <a:r>
              <a:rPr lang="en-US" altLang="ko-KR" sz="40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en-US" altLang="ko-KR" sz="4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4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3"/>
            <a:ext cx="9144000" cy="68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KISTI Supercomputing center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2841716"/>
            <a:ext cx="3851113" cy="4043668"/>
          </a:xfrm>
          <a:prstGeom prst="rect">
            <a:avLst/>
          </a:prstGeom>
        </p:spPr>
      </p:pic>
      <p:sp>
        <p:nvSpPr>
          <p:cNvPr id="9" name="내용 개체 틀 8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388296" cy="2506530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dirty="0" smtClean="0"/>
              <a:t>KISTI-5 Supercomputer</a:t>
            </a:r>
          </a:p>
          <a:p>
            <a:pPr lvl="1"/>
            <a:r>
              <a:rPr lang="en-US" altLang="ko-KR" dirty="0" smtClean="0"/>
              <a:t>Processing: 25.7PF</a:t>
            </a:r>
          </a:p>
          <a:p>
            <a:pPr lvl="2"/>
            <a:r>
              <a:rPr lang="en-US" altLang="ko-KR" dirty="0" smtClean="0"/>
              <a:t>Heterogeneous: 25.3PF CS400 w/KNL</a:t>
            </a:r>
          </a:p>
          <a:p>
            <a:pPr lvl="2"/>
            <a:r>
              <a:rPr lang="en-US" altLang="ko-KR" dirty="0" smtClean="0"/>
              <a:t>CPU-only: 0.4PF CS500 w/SKL</a:t>
            </a:r>
          </a:p>
          <a:p>
            <a:pPr lvl="1"/>
            <a:r>
              <a:rPr lang="en-US" altLang="ko-KR" dirty="0" smtClean="0"/>
              <a:t>Storage</a:t>
            </a:r>
          </a:p>
          <a:p>
            <a:pPr lvl="2"/>
            <a:r>
              <a:rPr lang="en-US" altLang="ko-KR" dirty="0" smtClean="0"/>
              <a:t>21PB SPS</a:t>
            </a:r>
          </a:p>
          <a:p>
            <a:pPr lvl="2"/>
            <a:r>
              <a:rPr lang="en-US" altLang="ko-KR" dirty="0" smtClean="0"/>
              <a:t>10PB Archive</a:t>
            </a:r>
          </a:p>
          <a:p>
            <a:pPr lvl="1"/>
            <a:r>
              <a:rPr lang="en-US" altLang="ko-KR" dirty="0" smtClean="0"/>
              <a:t>Launched in November 2018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076611"/>
            <a:ext cx="3563416" cy="2667141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547664" y="3212976"/>
            <a:ext cx="1512168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43608" y="2924944"/>
            <a:ext cx="9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KISTI-5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0768"/>
            <a:ext cx="3959788" cy="15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239"/>
            <a:ext cx="9144000" cy="5255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14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629"/>
            <a:ext cx="9144000" cy="5304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01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106"/>
            <a:ext cx="9144000" cy="5233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2502" y="6516052"/>
            <a:ext cx="2118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+mn-ea"/>
                <a:ea typeface="+mn-ea"/>
              </a:rPr>
              <a:t>Prof. </a:t>
            </a:r>
            <a:r>
              <a:rPr lang="en-US" altLang="ko-KR" dirty="0" smtClean="0">
                <a:latin typeface="+mn-ea"/>
              </a:rPr>
              <a:t>C.S. Moon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15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7504" t="4970" r="4953" b="1572"/>
          <a:stretch/>
        </p:blipFill>
        <p:spPr>
          <a:xfrm>
            <a:off x="6457950" y="1585691"/>
            <a:ext cx="2500610" cy="2464483"/>
          </a:xfrm>
          <a:prstGeom prst="rect">
            <a:avLst/>
          </a:prstGeom>
        </p:spPr>
      </p:pic>
      <p:sp>
        <p:nvSpPr>
          <p:cNvPr id="168" name="원"/>
          <p:cNvSpPr/>
          <p:nvPr/>
        </p:nvSpPr>
        <p:spPr>
          <a:xfrm>
            <a:off x="351336" y="323992"/>
            <a:ext cx="1538665" cy="1538665"/>
          </a:xfrm>
          <a:prstGeom prst="ellipse">
            <a:avLst/>
          </a:prstGeom>
          <a:solidFill>
            <a:srgbClr val="61D83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00">
              <a:solidFill>
                <a:srgbClr val="FFFFFF"/>
              </a:solidFill>
              <a:latin typeface="+mn-lt"/>
              <a:ea typeface="+mn-ea"/>
              <a:sym typeface="Helvetica Neue Medium"/>
            </a:endParaRPr>
          </a:p>
        </p:txBody>
      </p:sp>
      <p:sp>
        <p:nvSpPr>
          <p:cNvPr id="169" name="이론"/>
          <p:cNvSpPr txBox="1"/>
          <p:nvPr/>
        </p:nvSpPr>
        <p:spPr>
          <a:xfrm>
            <a:off x="512805" y="455087"/>
            <a:ext cx="1149179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 러닝</a:t>
            </a:r>
            <a:endParaRPr kumimoji="0" sz="20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0" name="목표: 모형-독립적 암흑물질 탐색지도 구축…"/>
          <p:cNvSpPr txBox="1"/>
          <p:nvPr/>
        </p:nvSpPr>
        <p:spPr>
          <a:xfrm>
            <a:off x="2051470" y="760163"/>
            <a:ext cx="5185395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12528" indent="-312528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sz="3200" b="0"/>
            </a:pP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목표 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: </a:t>
            </a:r>
            <a:r>
              <a:rPr kumimoji="0" lang="ko-KR" altLang="en-US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고속</a:t>
            </a:r>
            <a:r>
              <a:rPr kumimoji="0" lang="en-US" altLang="ko-KR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/</a:t>
            </a:r>
            <a:r>
              <a:rPr kumimoji="0" lang="ko-KR" altLang="en-US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정밀 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 분석 기술 개발</a:t>
            </a:r>
          </a:p>
          <a:p>
            <a:pPr marL="312528" indent="-312528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sz="3200" b="0"/>
            </a:pP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전략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: 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대규모 </a:t>
            </a:r>
            <a:r>
              <a:rPr kumimoji="0" lang="ko-KR" altLang="en-US" sz="2000" b="1" kern="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머신러닝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플랫폼 구축</a:t>
            </a:r>
            <a:endParaRPr kumimoji="0" lang="en-US" altLang="ko-KR" sz="2000" b="1" kern="0" dirty="0"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>
                <a:solidFill>
                  <a:schemeClr val="tx1"/>
                </a:solidFill>
              </a:rPr>
              <a:pPr/>
              <a:t>45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선"/>
          <p:cNvSpPr/>
          <p:nvPr/>
        </p:nvSpPr>
        <p:spPr>
          <a:xfrm>
            <a:off x="443001" y="1061836"/>
            <a:ext cx="1355333" cy="1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latinLnBrk="0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 Medium"/>
            </a:endParaRPr>
          </a:p>
        </p:txBody>
      </p:sp>
      <p:sp>
        <p:nvSpPr>
          <p:cNvPr id="25" name="이론"/>
          <p:cNvSpPr txBox="1"/>
          <p:nvPr/>
        </p:nvSpPr>
        <p:spPr>
          <a:xfrm>
            <a:off x="546077" y="1162185"/>
            <a:ext cx="114917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빅데이터</a:t>
            </a:r>
            <a:endParaRPr kumimoji="0" sz="20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="" xmlns:a16="http://schemas.microsoft.com/office/drawing/2014/main" id="{26FB16FB-7445-47D6-A1A4-D0AB405E31CF}"/>
              </a:ext>
            </a:extLst>
          </p:cNvPr>
          <p:cNvGrpSpPr/>
          <p:nvPr/>
        </p:nvGrpSpPr>
        <p:grpSpPr>
          <a:xfrm>
            <a:off x="351336" y="323992"/>
            <a:ext cx="1538665" cy="1538665"/>
            <a:chOff x="5921263" y="4419963"/>
            <a:chExt cx="1538665" cy="1538665"/>
          </a:xfrm>
        </p:grpSpPr>
        <p:sp>
          <p:nvSpPr>
            <p:cNvPr id="15" name="원">
              <a:extLst>
                <a:ext uri="{FF2B5EF4-FFF2-40B4-BE49-F238E27FC236}">
                  <a16:creationId xmlns="" xmlns:a16="http://schemas.microsoft.com/office/drawing/2014/main" id="{0118E217-D807-4315-9DDE-C243595ECF55}"/>
                </a:ext>
              </a:extLst>
            </p:cNvPr>
            <p:cNvSpPr/>
            <p:nvPr/>
          </p:nvSpPr>
          <p:spPr>
            <a:xfrm>
              <a:off x="5921263" y="4419963"/>
              <a:ext cx="1538665" cy="1538665"/>
            </a:xfrm>
            <a:prstGeom prst="ellipse">
              <a:avLst/>
            </a:prstGeom>
            <a:solidFill>
              <a:srgbClr val="61D836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kern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 Medium"/>
              </a:endParaRPr>
            </a:p>
          </p:txBody>
        </p:sp>
        <p:sp>
          <p:nvSpPr>
            <p:cNvPr id="16" name="인공지능">
              <a:extLst>
                <a:ext uri="{FF2B5EF4-FFF2-40B4-BE49-F238E27FC236}">
                  <a16:creationId xmlns="" xmlns:a16="http://schemas.microsoft.com/office/drawing/2014/main" id="{4A4BAF52-6979-4586-A243-6D4D9D0D8090}"/>
                </a:ext>
              </a:extLst>
            </p:cNvPr>
            <p:cNvSpPr txBox="1"/>
            <p:nvPr/>
          </p:nvSpPr>
          <p:spPr>
            <a:xfrm>
              <a:off x="6212799" y="4757521"/>
              <a:ext cx="99546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kern="0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Helvetica Neue"/>
                </a:rPr>
                <a:t>머신러닝</a:t>
              </a:r>
              <a:endParaRPr kumimoji="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endParaRPr>
            </a:p>
          </p:txBody>
        </p:sp>
        <p:sp>
          <p:nvSpPr>
            <p:cNvPr id="17" name="ICT">
              <a:extLst>
                <a:ext uri="{FF2B5EF4-FFF2-40B4-BE49-F238E27FC236}">
                  <a16:creationId xmlns="" xmlns:a16="http://schemas.microsoft.com/office/drawing/2014/main" id="{5DF49375-980F-44C4-9BCD-08CA82338F50}"/>
                </a:ext>
              </a:extLst>
            </p:cNvPr>
            <p:cNvSpPr txBox="1"/>
            <p:nvPr/>
          </p:nvSpPr>
          <p:spPr>
            <a:xfrm>
              <a:off x="6212799" y="5293303"/>
              <a:ext cx="99546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kern="0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Helvetica Neue"/>
                </a:rPr>
                <a:t>빅데이터</a:t>
              </a:r>
              <a:endParaRPr kumimoji="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endParaRPr>
            </a:p>
          </p:txBody>
        </p:sp>
        <p:sp>
          <p:nvSpPr>
            <p:cNvPr id="18" name="선">
              <a:extLst>
                <a:ext uri="{FF2B5EF4-FFF2-40B4-BE49-F238E27FC236}">
                  <a16:creationId xmlns="" xmlns:a16="http://schemas.microsoft.com/office/drawing/2014/main" id="{73EFD7B4-D68F-4EB7-8FDC-16F083EEBAF8}"/>
                </a:ext>
              </a:extLst>
            </p:cNvPr>
            <p:cNvSpPr/>
            <p:nvPr/>
          </p:nvSpPr>
          <p:spPr>
            <a:xfrm>
              <a:off x="6006243" y="5199979"/>
              <a:ext cx="1355333" cy="1"/>
            </a:xfrm>
            <a:prstGeom prst="line">
              <a:avLst/>
            </a:prstGeom>
            <a:ln w="25400">
              <a:solidFill>
                <a:schemeClr val="bg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kern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 Medium"/>
              </a:endParaRPr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070B68F6-BBE5-7047-AF0A-496DC06D606A}"/>
              </a:ext>
            </a:extLst>
          </p:cNvPr>
          <p:cNvSpPr/>
          <p:nvPr/>
        </p:nvSpPr>
        <p:spPr>
          <a:xfrm>
            <a:off x="6848903" y="1910966"/>
            <a:ext cx="1893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HPC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및 대규모</a:t>
            </a:r>
            <a:endParaRPr kumimoji="0" lang="en-US" altLang="ko-KR" sz="14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r>
              <a:rPr kumimoji="0" lang="ko-KR" altLang="en-US" sz="1400" b="1" kern="0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딥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러닝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을 통한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r>
              <a:rPr kumimoji="0" lang="ko-KR" altLang="en-US" sz="14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고속분석</a:t>
            </a:r>
            <a:endParaRPr lang="ko-KR" altLang="en-US" sz="1400" dirty="0"/>
          </a:p>
        </p:txBody>
      </p:sp>
      <p:sp>
        <p:nvSpPr>
          <p:cNvPr id="26" name="1. 인공지능…"/>
          <p:cNvSpPr txBox="1"/>
          <p:nvPr/>
        </p:nvSpPr>
        <p:spPr>
          <a:xfrm>
            <a:off x="197303" y="2227868"/>
            <a:ext cx="6003411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85750" indent="-285750" defTabSz="41075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buFont typeface="Arial" panose="020B0604020202020204" pitchFamily="34" charset="0"/>
              <a:buChar char="•"/>
              <a:defRPr b="0"/>
            </a:pPr>
            <a:r>
              <a:rPr kumimoji="0" lang="ko-KR" altLang="en-US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암흑물질 탐색 정밀도의 향상을 위한 </a:t>
            </a:r>
            <a:r>
              <a:rPr kumimoji="0" lang="ko-KR" altLang="en-US" sz="16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머신러닝</a:t>
            </a:r>
            <a:r>
              <a:rPr kumimoji="0" lang="ko-KR" altLang="en-US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플랫폼 구축</a:t>
            </a:r>
            <a:endParaRPr kumimoji="0" lang="en-US" sz="16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85750" indent="-285750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 typeface="Arial" panose="020B0604020202020204" pitchFamily="34" charset="0"/>
              <a:buChar char="•"/>
              <a:defRPr b="0"/>
            </a:pPr>
            <a:r>
              <a:rPr kumimoji="0" lang="ko-KR" altLang="en-US" sz="16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실험</a:t>
            </a:r>
            <a:r>
              <a:rPr kumimoji="0" lang="en-US" sz="16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/</a:t>
            </a:r>
            <a:r>
              <a:rPr kumimoji="0" lang="ko-KR" altLang="en-US" sz="16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관측 </a:t>
            </a:r>
            <a:r>
              <a:rPr kumimoji="0" lang="ko-KR" altLang="en-US" sz="1600" b="1" kern="0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</a:t>
            </a:r>
            <a:r>
              <a:rPr lang="ko-KR" altLang="en-US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및 범용 </a:t>
            </a:r>
            <a:r>
              <a:rPr kumimoji="0" lang="ko-KR" altLang="en-US" sz="16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딥러닝</a:t>
            </a:r>
            <a:r>
              <a:rPr kumimoji="0" lang="ko-KR" altLang="en-US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sz="16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알고리즘</a:t>
            </a:r>
            <a:r>
              <a:rPr kumimoji="0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sz="16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개발</a:t>
            </a:r>
            <a:r>
              <a:rPr kumimoji="0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endParaRPr kumimoji="0" lang="en-US" altLang="ko-KR" sz="16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85750" indent="-285750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 typeface="Arial" panose="020B0604020202020204" pitchFamily="34" charset="0"/>
              <a:buChar char="•"/>
              <a:defRPr b="0"/>
            </a:pPr>
            <a:r>
              <a:rPr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실험</a:t>
            </a:r>
            <a:r>
              <a:rPr lang="en-US" altLang="ko-KR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/</a:t>
            </a:r>
            <a:r>
              <a:rPr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관측</a:t>
            </a:r>
            <a:r>
              <a:rPr kumimoji="0"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데이터의 상호보완적인 비교 분석을 통한 </a:t>
            </a:r>
            <a:endParaRPr kumimoji="0" lang="en-US" altLang="ko-KR" sz="1600" b="1" kern="0" dirty="0"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defRPr b="0"/>
            </a:pPr>
            <a:r>
              <a:rPr lang="en-US" altLang="ko-KR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   </a:t>
            </a:r>
            <a:r>
              <a:rPr kumimoji="0"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암흑물질 탐색 정밀도 극대화</a:t>
            </a:r>
            <a:endParaRPr kumimoji="0" sz="1600" b="1" kern="0" dirty="0"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69" name="(본 과제를 통해 채워 나가야 할 도표)"/>
          <p:cNvSpPr txBox="1"/>
          <p:nvPr/>
        </p:nvSpPr>
        <p:spPr>
          <a:xfrm>
            <a:off x="1043608" y="6132578"/>
            <a:ext cx="7128792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b="0">
                <a:solidFill>
                  <a:srgbClr val="FF2600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KISTI </a:t>
            </a:r>
            <a:r>
              <a:rPr kumimoji="0"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슈퍼컴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호기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4096</a:t>
            </a:r>
            <a:r>
              <a:rPr kumimoji="0"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노드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활용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 layer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대규모 딥러닝 한 결과</a:t>
            </a:r>
            <a:endParaRPr kumimoji="0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4" y="4075898"/>
            <a:ext cx="864096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029" x="3044825" y="2500313"/>
          <p14:tracePt t="1035" x="3027363" y="2492375"/>
          <p14:tracePt t="1043" x="2955925" y="2455863"/>
          <p14:tracePt t="1052" x="2901950" y="2428875"/>
          <p14:tracePt t="1067" x="2874963" y="2411413"/>
          <p14:tracePt t="1100" x="2874963" y="2401888"/>
          <p14:tracePt t="1117" x="2867025" y="2384425"/>
          <p14:tracePt t="1134" x="2867025" y="2366963"/>
          <p14:tracePt t="1150" x="2867025" y="2349500"/>
          <p14:tracePt t="1167" x="2867025" y="2295525"/>
          <p14:tracePt t="1184" x="2874963" y="2232025"/>
          <p14:tracePt t="1201" x="2874963" y="2152650"/>
          <p14:tracePt t="1217" x="2857500" y="2063750"/>
          <p14:tracePt t="1234" x="2822575" y="1982788"/>
          <p14:tracePt t="1250" x="2776538" y="1911350"/>
          <p14:tracePt t="1267" x="2724150" y="1839913"/>
          <p14:tracePt t="1284" x="2660650" y="1741488"/>
          <p14:tracePt t="1301" x="2562225" y="1616075"/>
          <p14:tracePt t="1317" x="2527300" y="1562100"/>
          <p14:tracePt t="1333" x="2509838" y="1544638"/>
          <p14:tracePt t="1350" x="2482850" y="1517650"/>
          <p14:tracePt t="1367" x="2419350" y="1473200"/>
          <p14:tracePt t="1383" x="2330450" y="1419225"/>
          <p14:tracePt t="1400" x="2286000" y="1374775"/>
          <p14:tracePt t="1417" x="2259013" y="1366838"/>
          <p14:tracePt t="1433" x="2241550" y="1366838"/>
          <p14:tracePt t="1450" x="2232025" y="1366838"/>
          <p14:tracePt t="1467" x="2224088" y="1357313"/>
          <p14:tracePt t="1523" x="2224088" y="1347788"/>
          <p14:tracePt t="1531" x="2214563" y="1347788"/>
          <p14:tracePt t="1539" x="2205038" y="1339850"/>
          <p14:tracePt t="1550" x="2179638" y="1312863"/>
          <p14:tracePt t="1567" x="2125663" y="1285875"/>
          <p14:tracePt t="1583" x="2108200" y="1276350"/>
          <p14:tracePt t="1600" x="2089150" y="1276350"/>
          <p14:tracePt t="1927" x="2089150" y="1268413"/>
          <p14:tracePt t="1934" x="2098675" y="1268413"/>
          <p14:tracePt t="1941" x="2108200" y="1268413"/>
          <p14:tracePt t="1949" x="2133600" y="1268413"/>
          <p14:tracePt t="1967" x="2170113" y="1268413"/>
          <p14:tracePt t="1983" x="2197100" y="1276350"/>
          <p14:tracePt t="1999" x="2214563" y="1276350"/>
          <p14:tracePt t="2016" x="2251075" y="1285875"/>
          <p14:tracePt t="2032" x="2276475" y="1285875"/>
          <p14:tracePt t="2049" x="2312988" y="1285875"/>
          <p14:tracePt t="2066" x="2322513" y="1285875"/>
          <p14:tracePt t="2099" x="2330450" y="1276350"/>
          <p14:tracePt t="2116" x="2339975" y="1268413"/>
          <p14:tracePt t="2132" x="2347913" y="1258888"/>
          <p14:tracePt t="2149" x="2357438" y="1258888"/>
          <p14:tracePt t="2166" x="2357438" y="1250950"/>
          <p14:tracePt t="2286" x="2366963" y="1250950"/>
          <p14:tracePt t="2291" x="2374900" y="1250950"/>
          <p14:tracePt t="2301" x="2384425" y="1250950"/>
          <p14:tracePt t="2315" x="2401888" y="1250950"/>
          <p14:tracePt t="2332" x="2428875" y="1250950"/>
          <p14:tracePt t="2335" x="2438400" y="1250950"/>
          <p14:tracePt t="8790" x="2446338" y="1250950"/>
          <p14:tracePt t="8798" x="2517775" y="1250950"/>
          <p14:tracePt t="8807" x="2571750" y="1250950"/>
          <p14:tracePt t="8823" x="2643188" y="1250950"/>
          <p14:tracePt t="8839" x="2741613" y="1250950"/>
          <p14:tracePt t="8856" x="2751138" y="1250950"/>
          <p14:tracePt t="8888" x="2751138" y="1258888"/>
          <p14:tracePt t="8896" x="2759075" y="1258888"/>
          <p14:tracePt t="8906" x="2759075" y="1268413"/>
          <p14:tracePt t="8923" x="2813050" y="1295400"/>
          <p14:tracePt t="8939" x="2911475" y="1347788"/>
          <p14:tracePt t="8956" x="3081338" y="1438275"/>
          <p14:tracePt t="8973" x="3251200" y="1536700"/>
          <p14:tracePt t="8989" x="3394075" y="1589088"/>
          <p14:tracePt t="9006" x="3473450" y="1633538"/>
          <p14:tracePt t="9023" x="3517900" y="1633538"/>
          <p14:tracePt t="9039" x="3527425" y="1643063"/>
          <p14:tracePt t="9062" x="3536950" y="1643063"/>
          <p14:tracePt t="9076" x="3544888" y="1643063"/>
          <p14:tracePt t="9089" x="3554413" y="1643063"/>
          <p14:tracePt t="9105" x="3608388" y="1643063"/>
          <p14:tracePt t="9122" x="3724275" y="1679575"/>
          <p14:tracePt t="9139" x="3848100" y="1704975"/>
          <p14:tracePt t="9156" x="3990975" y="1741488"/>
          <p14:tracePt t="9172" x="4116388" y="1758950"/>
          <p14:tracePt t="9189" x="4241800" y="1768475"/>
          <p14:tracePt t="9206" x="4384675" y="1776413"/>
          <p14:tracePt t="9222" x="4419600" y="1776413"/>
          <p14:tracePt t="9239" x="4446588" y="1758950"/>
          <p14:tracePt t="9255" x="4456113" y="1724025"/>
          <p14:tracePt t="9273" x="4483100" y="1687513"/>
          <p14:tracePt t="9289" x="4510088" y="1660525"/>
          <p14:tracePt t="9306" x="4562475" y="1633538"/>
          <p14:tracePt t="9323" x="4670425" y="1608138"/>
          <p14:tracePt t="9339" x="4732338" y="1608138"/>
          <p14:tracePt t="9356" x="4741863" y="1608138"/>
          <p14:tracePt t="9428" x="4741863" y="1598613"/>
          <p14:tracePt t="9436" x="4751388" y="1589088"/>
          <p14:tracePt t="9444" x="4759325" y="1589088"/>
          <p14:tracePt t="9456" x="4768850" y="1589088"/>
          <p14:tracePt t="9473" x="4768850" y="1581150"/>
          <p14:tracePt t="9674" x="4768850" y="1571625"/>
          <p14:tracePt t="12348" x="4759325" y="1581150"/>
          <p14:tracePt t="12355" x="4705350" y="1598613"/>
          <p14:tracePt t="12368" x="4652963" y="1633538"/>
          <p14:tracePt t="12384" x="4562475" y="1679575"/>
          <p14:tracePt t="12401" x="4518025" y="1714500"/>
          <p14:tracePt t="12418" x="4491038" y="1758950"/>
          <p14:tracePt t="12434" x="4456113" y="1795463"/>
          <p14:tracePt t="12451" x="4429125" y="1839913"/>
          <p14:tracePt t="12468" x="4429125" y="1874838"/>
          <p14:tracePt t="12484" x="4429125" y="1920875"/>
          <p14:tracePt t="12501" x="4429125" y="1973263"/>
          <p14:tracePt t="12517" x="4429125" y="2036763"/>
          <p14:tracePt t="12534" x="4429125" y="2081213"/>
          <p14:tracePt t="12551" x="4429125" y="2098675"/>
          <p14:tracePt t="12606" x="4429125" y="2108200"/>
          <p14:tracePt t="12622" x="4429125" y="2116138"/>
          <p14:tracePt t="12630" x="4429125" y="2135188"/>
          <p14:tracePt t="12638" x="4429125" y="2152650"/>
          <p14:tracePt t="12651" x="4429125" y="2179638"/>
          <p14:tracePt t="12668" x="4402138" y="2232025"/>
          <p14:tracePt t="12684" x="4384675" y="2312988"/>
          <p14:tracePt t="12703" x="4384675" y="2374900"/>
          <p14:tracePt t="12718" x="4384675" y="2393950"/>
          <p14:tracePt t="19770" x="4384675" y="2401888"/>
          <p14:tracePt t="19786" x="4375150" y="2420938"/>
          <p14:tracePt t="19794" x="4367213" y="2438400"/>
          <p14:tracePt t="19802" x="4357688" y="2446338"/>
          <p14:tracePt t="19810" x="4348163" y="2465388"/>
          <p14:tracePt t="19824" x="4340225" y="2465388"/>
          <p14:tracePt t="19841" x="4330700" y="2473325"/>
          <p14:tracePt t="19891" x="4330700" y="2482850"/>
          <p14:tracePt t="19899" x="4330700" y="2492375"/>
          <p14:tracePt t="19907" x="4330700" y="2500313"/>
          <p14:tracePt t="19924" x="4330700" y="2517775"/>
          <p14:tracePt t="19940" x="4330700" y="2544763"/>
          <p14:tracePt t="19957" x="4313238" y="2571750"/>
          <p14:tracePt t="19974" x="4313238" y="258921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0" y="4365855"/>
            <a:ext cx="2588542" cy="144301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1448" y="2115650"/>
            <a:ext cx="52565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396" indent="-234396" defTabSz="41075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b="0"/>
            </a:pPr>
            <a:r>
              <a:rPr kumimoji="0" lang="ko-KR" altLang="en-US" sz="14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슈퍼컴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5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호기와 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Intelligent </a:t>
            </a:r>
            <a:r>
              <a:rPr kumimoji="0" lang="ko-KR" altLang="en-US" sz="14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클라우드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시스템 활용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	</a:t>
            </a:r>
          </a:p>
          <a:p>
            <a:pPr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defRPr b="0"/>
            </a:pP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  - </a:t>
            </a:r>
            <a:r>
              <a:rPr kumimoji="0" lang="en-US" altLang="ko-KR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KI </a:t>
            </a:r>
            <a:r>
              <a:rPr kumimoji="0" lang="ko-KR" altLang="en-US" sz="1400" b="1" kern="0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클라우드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기반 마스터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/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워커로 구성된 계산환경 구현  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34396" indent="-234396" defTabSz="41075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b="0"/>
            </a:pP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입자실험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/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관측 빅데이터의 처리 기술 개발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defRPr b="0"/>
            </a:pP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  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- 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컨테이너 기반</a:t>
            </a:r>
            <a:r>
              <a:rPr kumimoji="0" lang="ko-KR" altLang="en-US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의 인공지능</a:t>
            </a:r>
            <a:r>
              <a:rPr kumimoji="0" lang="en-US" altLang="ko-KR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 </a:t>
            </a:r>
            <a:r>
              <a:rPr kumimoji="0" lang="ko-KR" altLang="en-US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 분석 플랫폼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서비스 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defTabSz="41075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defRPr b="0"/>
            </a:pP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    구축 및 </a:t>
            </a:r>
            <a:r>
              <a:rPr kumimoji="0"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PB</a:t>
            </a:r>
            <a:r>
              <a:rPr kumimoji="0"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급 데이터 처리 연구개발</a:t>
            </a:r>
            <a:endParaRPr kumimoji="0" lang="en-US" altLang="ko-KR" sz="1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85750" indent="-285750" defTabSz="41075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buFont typeface="Arial" panose="020B0604020202020204" pitchFamily="34" charset="0"/>
              <a:buChar char="•"/>
              <a:defRPr b="0"/>
            </a:pPr>
            <a:r>
              <a:rPr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대규모 </a:t>
            </a:r>
            <a:r>
              <a:rPr kumimoji="0" lang="ko-KR" altLang="en-US" sz="14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시뮬레이션 </a:t>
            </a:r>
            <a:r>
              <a:rPr kumimoji="0" lang="en-US" altLang="ko-KR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(KISTI </a:t>
            </a:r>
            <a:r>
              <a:rPr kumimoji="0" lang="ko-KR" altLang="en-US" sz="1400" b="1" kern="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슈퍼컴</a:t>
            </a:r>
            <a:r>
              <a:rPr kumimoji="0" lang="ko-KR" altLang="en-US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활용</a:t>
            </a:r>
            <a:r>
              <a:rPr kumimoji="0" lang="en-US" altLang="ko-KR" sz="14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)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131" y="2258549"/>
            <a:ext cx="3724835" cy="16367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60C61A5E-A2E0-9F47-84C4-D1E8184CF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718" y="4365855"/>
            <a:ext cx="1805172" cy="142268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14B7C356-E896-894D-9ABD-95612DE6A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0" y="4380430"/>
            <a:ext cx="2374873" cy="1393530"/>
          </a:xfrm>
          <a:prstGeom prst="rect">
            <a:avLst/>
          </a:prstGeom>
        </p:spPr>
      </p:pic>
      <p:pic>
        <p:nvPicPr>
          <p:cNvPr id="23" name="Picture 2" descr="연산력 세계 11위 슈퍼컴퓨터 5호기 '누리온' 내달 서비스">
            <a:extLst>
              <a:ext uri="{FF2B5EF4-FFF2-40B4-BE49-F238E27FC236}">
                <a16:creationId xmlns="" xmlns:a16="http://schemas.microsoft.com/office/drawing/2014/main" id="{B72D7025-B35C-194F-BAF4-93620E31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28" y="4415099"/>
            <a:ext cx="1994549" cy="13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더하기 기호 10">
            <a:extLst>
              <a:ext uri="{FF2B5EF4-FFF2-40B4-BE49-F238E27FC236}">
                <a16:creationId xmlns="" xmlns:a16="http://schemas.microsoft.com/office/drawing/2014/main" id="{D1F500AD-69DB-B14D-89B9-BF49AFCFD20E}"/>
              </a:ext>
            </a:extLst>
          </p:cNvPr>
          <p:cNvSpPr/>
          <p:nvPr/>
        </p:nvSpPr>
        <p:spPr>
          <a:xfrm>
            <a:off x="3281319" y="4897464"/>
            <a:ext cx="413027" cy="398835"/>
          </a:xfrm>
          <a:prstGeom prst="mathPlus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더하기 기호 10">
            <a:extLst>
              <a:ext uri="{FF2B5EF4-FFF2-40B4-BE49-F238E27FC236}">
                <a16:creationId xmlns="" xmlns:a16="http://schemas.microsoft.com/office/drawing/2014/main" id="{8E65003F-411F-9847-B843-9A4DF70CDBCF}"/>
              </a:ext>
            </a:extLst>
          </p:cNvPr>
          <p:cNvSpPr/>
          <p:nvPr/>
        </p:nvSpPr>
        <p:spPr>
          <a:xfrm>
            <a:off x="6054712" y="4907527"/>
            <a:ext cx="413027" cy="398835"/>
          </a:xfrm>
          <a:prstGeom prst="mathPlus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원"/>
          <p:cNvSpPr/>
          <p:nvPr/>
        </p:nvSpPr>
        <p:spPr>
          <a:xfrm>
            <a:off x="351336" y="323992"/>
            <a:ext cx="1538665" cy="1538665"/>
          </a:xfrm>
          <a:prstGeom prst="ellipse">
            <a:avLst/>
          </a:prstGeom>
          <a:solidFill>
            <a:srgbClr val="61D83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00">
              <a:solidFill>
                <a:srgbClr val="FFFFFF"/>
              </a:solidFill>
              <a:latin typeface="+mn-lt"/>
              <a:ea typeface="+mn-ea"/>
              <a:sym typeface="Helvetica Neue Medium"/>
            </a:endParaRPr>
          </a:p>
        </p:txBody>
      </p:sp>
      <p:sp>
        <p:nvSpPr>
          <p:cNvPr id="41" name="이론"/>
          <p:cNvSpPr txBox="1"/>
          <p:nvPr/>
        </p:nvSpPr>
        <p:spPr>
          <a:xfrm>
            <a:off x="512805" y="455087"/>
            <a:ext cx="1149179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 러닝</a:t>
            </a:r>
            <a:endParaRPr kumimoji="0" sz="20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선"/>
          <p:cNvSpPr/>
          <p:nvPr/>
        </p:nvSpPr>
        <p:spPr>
          <a:xfrm>
            <a:off x="443001" y="1061836"/>
            <a:ext cx="1355333" cy="1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latinLnBrk="0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Helvetica Neue Medium"/>
            </a:endParaRPr>
          </a:p>
        </p:txBody>
      </p:sp>
      <p:sp>
        <p:nvSpPr>
          <p:cNvPr id="43" name="이론"/>
          <p:cNvSpPr txBox="1"/>
          <p:nvPr/>
        </p:nvSpPr>
        <p:spPr>
          <a:xfrm>
            <a:off x="546077" y="1162185"/>
            <a:ext cx="114917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빅데이터</a:t>
            </a:r>
            <a:endParaRPr kumimoji="0" sz="20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="" xmlns:a16="http://schemas.microsoft.com/office/drawing/2014/main" id="{26FB16FB-7445-47D6-A1A4-D0AB405E31CF}"/>
              </a:ext>
            </a:extLst>
          </p:cNvPr>
          <p:cNvGrpSpPr/>
          <p:nvPr/>
        </p:nvGrpSpPr>
        <p:grpSpPr>
          <a:xfrm>
            <a:off x="351336" y="323992"/>
            <a:ext cx="1538665" cy="1538665"/>
            <a:chOff x="5921263" y="4419963"/>
            <a:chExt cx="1538665" cy="1538665"/>
          </a:xfrm>
        </p:grpSpPr>
        <p:sp>
          <p:nvSpPr>
            <p:cNvPr id="45" name="원">
              <a:extLst>
                <a:ext uri="{FF2B5EF4-FFF2-40B4-BE49-F238E27FC236}">
                  <a16:creationId xmlns="" xmlns:a16="http://schemas.microsoft.com/office/drawing/2014/main" id="{0118E217-D807-4315-9DDE-C243595ECF55}"/>
                </a:ext>
              </a:extLst>
            </p:cNvPr>
            <p:cNvSpPr/>
            <p:nvPr/>
          </p:nvSpPr>
          <p:spPr>
            <a:xfrm>
              <a:off x="5921263" y="4419963"/>
              <a:ext cx="1538665" cy="1538665"/>
            </a:xfrm>
            <a:prstGeom prst="ellipse">
              <a:avLst/>
            </a:prstGeom>
            <a:solidFill>
              <a:srgbClr val="61D836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kern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 Medium"/>
              </a:endParaRPr>
            </a:p>
          </p:txBody>
        </p:sp>
        <p:sp>
          <p:nvSpPr>
            <p:cNvPr id="46" name="인공지능">
              <a:extLst>
                <a:ext uri="{FF2B5EF4-FFF2-40B4-BE49-F238E27FC236}">
                  <a16:creationId xmlns="" xmlns:a16="http://schemas.microsoft.com/office/drawing/2014/main" id="{4A4BAF52-6979-4586-A243-6D4D9D0D8090}"/>
                </a:ext>
              </a:extLst>
            </p:cNvPr>
            <p:cNvSpPr txBox="1"/>
            <p:nvPr/>
          </p:nvSpPr>
          <p:spPr>
            <a:xfrm>
              <a:off x="6212799" y="4757521"/>
              <a:ext cx="99546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kern="0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Helvetica Neue"/>
                </a:rPr>
                <a:t>머신러닝</a:t>
              </a:r>
              <a:endParaRPr kumimoji="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endParaRPr>
            </a:p>
          </p:txBody>
        </p:sp>
        <p:sp>
          <p:nvSpPr>
            <p:cNvPr id="47" name="ICT">
              <a:extLst>
                <a:ext uri="{FF2B5EF4-FFF2-40B4-BE49-F238E27FC236}">
                  <a16:creationId xmlns="" xmlns:a16="http://schemas.microsoft.com/office/drawing/2014/main" id="{5DF49375-980F-44C4-9BCD-08CA82338F50}"/>
                </a:ext>
              </a:extLst>
            </p:cNvPr>
            <p:cNvSpPr txBox="1"/>
            <p:nvPr/>
          </p:nvSpPr>
          <p:spPr>
            <a:xfrm>
              <a:off x="6212799" y="5293303"/>
              <a:ext cx="99546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kern="0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Helvetica Neue"/>
                </a:rPr>
                <a:t>빅데이터</a:t>
              </a:r>
              <a:endParaRPr kumimoji="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endParaRPr>
            </a:p>
          </p:txBody>
        </p:sp>
        <p:sp>
          <p:nvSpPr>
            <p:cNvPr id="48" name="선">
              <a:extLst>
                <a:ext uri="{FF2B5EF4-FFF2-40B4-BE49-F238E27FC236}">
                  <a16:creationId xmlns="" xmlns:a16="http://schemas.microsoft.com/office/drawing/2014/main" id="{73EFD7B4-D68F-4EB7-8FDC-16F083EEBAF8}"/>
                </a:ext>
              </a:extLst>
            </p:cNvPr>
            <p:cNvSpPr/>
            <p:nvPr/>
          </p:nvSpPr>
          <p:spPr>
            <a:xfrm>
              <a:off x="6006243" y="5199979"/>
              <a:ext cx="1355333" cy="1"/>
            </a:xfrm>
            <a:prstGeom prst="line">
              <a:avLst/>
            </a:prstGeom>
            <a:ln w="25400">
              <a:solidFill>
                <a:schemeClr val="bg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fontAlgn="auto" latinLnBrk="0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kern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Helvetica Neue Medium"/>
              </a:endParaRPr>
            </a:p>
          </p:txBody>
        </p:sp>
      </p:grpSp>
      <p:sp>
        <p:nvSpPr>
          <p:cNvPr id="50" name="목표: 모형-독립적 암흑물질 탐색지도 구축…"/>
          <p:cNvSpPr txBox="1"/>
          <p:nvPr/>
        </p:nvSpPr>
        <p:spPr>
          <a:xfrm>
            <a:off x="2049858" y="771089"/>
            <a:ext cx="6387647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12528" indent="-312528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sz="3200" b="0"/>
            </a:pP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목표 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: </a:t>
            </a:r>
            <a:r>
              <a:rPr kumimoji="0" lang="ko-KR" altLang="en-US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고속</a:t>
            </a:r>
            <a:r>
              <a:rPr kumimoji="0" lang="en-US" altLang="ko-KR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/</a:t>
            </a:r>
            <a:r>
              <a:rPr kumimoji="0" lang="ko-KR" altLang="en-US" sz="2000" b="1" kern="0" dirty="0">
                <a:latin typeface="맑은고딕"/>
                <a:ea typeface="맑은 고딕" panose="020B0503020000020004" pitchFamily="50" charset="-127"/>
                <a:sym typeface="Helvetica Neue"/>
              </a:rPr>
              <a:t>정밀 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 분석 기술 개발</a:t>
            </a:r>
          </a:p>
          <a:p>
            <a:pPr marL="312528" indent="-312528" defTabSz="410751" fontAlgn="auto" latinLnBrk="0" hangingPunct="0">
              <a:spcBef>
                <a:spcPts val="0"/>
              </a:spcBef>
              <a:spcAft>
                <a:spcPts val="0"/>
              </a:spcAft>
              <a:buSzPct val="145000"/>
              <a:buFontTx/>
              <a:buChar char="•"/>
              <a:defRPr sz="3200" b="0"/>
            </a:pP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전략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2</a:t>
            </a:r>
            <a:r>
              <a:rPr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: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(HPC+</a:t>
            </a:r>
            <a:r>
              <a:rPr kumimoji="0" lang="ko-KR" altLang="en-US" sz="2000" b="1" kern="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클라우드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서비스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기반</a:t>
            </a:r>
            <a:r>
              <a:rPr kumimoji="0" lang="en-US" altLang="ko-KR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)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ko-KR" altLang="en-US" sz="2000" b="1" kern="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빅데이터</a:t>
            </a:r>
            <a:r>
              <a:rPr kumimoji="0" lang="ko-KR" altLang="en-US" sz="2000" b="1" kern="0" dirty="0"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처리</a:t>
            </a:r>
            <a:endParaRPr kumimoji="0" lang="en-US" altLang="ko-KR" sz="2000" b="1" kern="0" dirty="0"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30" name="암흑물질 유효장론-모형 도표"/>
          <p:cNvSpPr txBox="1"/>
          <p:nvPr/>
        </p:nvSpPr>
        <p:spPr>
          <a:xfrm>
            <a:off x="3797402" y="5743752"/>
            <a:ext cx="2212196" cy="256802"/>
          </a:xfrm>
          <a:prstGeom prst="rect">
            <a:avLst/>
          </a:prstGeom>
          <a:solidFill>
            <a:srgbClr val="F8FBFC"/>
          </a:solidFill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KISTI </a:t>
            </a:r>
            <a:r>
              <a:rPr kumimoji="0"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슈퍼컴퓨터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kumimoji="0"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호기</a:t>
            </a:r>
            <a:endParaRPr kumimoji="0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암흑물질 유효장론-모형 도표"/>
          <p:cNvSpPr txBox="1"/>
          <p:nvPr/>
        </p:nvSpPr>
        <p:spPr>
          <a:xfrm>
            <a:off x="714517" y="5782528"/>
            <a:ext cx="2212196" cy="256802"/>
          </a:xfrm>
          <a:prstGeom prst="rect">
            <a:avLst/>
          </a:prstGeom>
          <a:solidFill>
            <a:srgbClr val="F8FBFC"/>
          </a:solidFill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입자실험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0"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관측 </a:t>
            </a:r>
            <a:r>
              <a:rPr kumimoji="0"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빅데이터</a:t>
            </a:r>
            <a:endParaRPr kumimoji="0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암흑물질 유효장론-모형 도표"/>
          <p:cNvSpPr txBox="1"/>
          <p:nvPr/>
        </p:nvSpPr>
        <p:spPr>
          <a:xfrm>
            <a:off x="6467739" y="5782528"/>
            <a:ext cx="2212196" cy="256802"/>
          </a:xfrm>
          <a:prstGeom prst="rect">
            <a:avLst/>
          </a:prstGeom>
          <a:solidFill>
            <a:srgbClr val="F8FBFC"/>
          </a:solidFill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KISTI Intelligent (KI)</a:t>
            </a:r>
            <a:r>
              <a:rPr kumimoji="0"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클라우드</a:t>
            </a:r>
            <a:endParaRPr kumimoji="0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슬라이드 번호 개체 틀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17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사례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409319" y="6536531"/>
            <a:ext cx="320602" cy="275717"/>
          </a:xfrm>
        </p:spPr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내용 개체 틀 4"/>
          <p:cNvGraphicFramePr>
            <a:graphicFrameLocks/>
          </p:cNvGraphicFramePr>
          <p:nvPr>
            <p:extLst/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왼쪽으로 구부러진 화살표 14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6" name="왼쪽으로 구부러진 화살표 15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위쪽 화살표 16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ko-KR" altLang="en-US" sz="4000" b="1" dirty="0" smtClean="0">
                <a:solidFill>
                  <a:srgbClr val="0070C0"/>
                </a:solidFill>
                <a:ea typeface="+mj-ea"/>
              </a:rPr>
              <a:t>예</a:t>
            </a:r>
            <a:r>
              <a:rPr lang="en-US" altLang="ko-KR" sz="4000" b="1" dirty="0" smtClean="0">
                <a:solidFill>
                  <a:srgbClr val="0070C0"/>
                </a:solidFill>
                <a:ea typeface="+mj-ea"/>
              </a:rPr>
              <a:t>) CMS </a:t>
            </a:r>
            <a:r>
              <a:rPr lang="ko-KR" altLang="en-US" sz="4000" b="1" dirty="0" smtClean="0">
                <a:solidFill>
                  <a:srgbClr val="0070C0"/>
                </a:solidFill>
                <a:ea typeface="+mj-ea"/>
              </a:rPr>
              <a:t>실험</a:t>
            </a:r>
            <a:endParaRPr lang="en-US" altLang="ko-KR" sz="4000" b="1" dirty="0">
              <a:solidFill>
                <a:srgbClr val="0070C0"/>
              </a:solidFill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48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184" y="6276843"/>
            <a:ext cx="926381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latinLnBrk="0" hangingPunct="0"/>
            <a:r>
              <a:rPr lang="en-US" altLang="ko-KR" sz="16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※ 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연세대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유휘동 교수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경희대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고정환 교수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경북대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문창성교수</a:t>
            </a:r>
            <a:r>
              <a:rPr lang="en-US" altLang="ko-KR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KISTI </a:t>
            </a:r>
            <a:r>
              <a:rPr lang="ko-KR" altLang="en-US" sz="16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그룹 공동연구</a:t>
            </a:r>
            <a:endParaRPr kumimoji="0" lang="ko-KR" alt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798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pPr/>
              <a:t>49</a:t>
            </a:fld>
            <a:endParaRPr lang="en-US" altLang="ko-KR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" y="105197"/>
            <a:ext cx="908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Particle Physics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409319" y="6536531"/>
            <a:ext cx="320602" cy="275717"/>
          </a:xfrm>
        </p:spPr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내용 개체 틀 4"/>
          <p:cNvGraphicFramePr>
            <a:graphicFrameLocks/>
          </p:cNvGraphicFramePr>
          <p:nvPr>
            <p:extLst/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왼쪽으로 구부러진 화살표 14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6" name="왼쪽으로 구부러진 화살표 15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위쪽 화살표 16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50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5"/>
            <a:ext cx="9144000" cy="68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598"/>
            <a:ext cx="9144000" cy="527480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12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52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4"/>
            <a:ext cx="9144000" cy="68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53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"/>
            <a:ext cx="9144000" cy="68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>
                <a:solidFill>
                  <a:schemeClr val="tx1"/>
                </a:solidFill>
              </a:rPr>
              <a:pPr/>
              <a:t>54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내용 개체 틀 5">
            <a:extLst>
              <a:ext uri="{FF2B5EF4-FFF2-40B4-BE49-F238E27FC236}">
                <a16:creationId xmlns="" xmlns:a16="http://schemas.microsoft.com/office/drawing/2014/main" id="{B791C4BA-EA7B-0647-B268-580B6F1111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15805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64672"/>
              </a:buClr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lvl="1">
              <a:buClr>
                <a:srgbClr val="164672"/>
              </a:buClr>
            </a:pPr>
            <a:r>
              <a:rPr lang="ko-KR" altLang="en-US" b="1" dirty="0">
                <a:solidFill>
                  <a:srgbClr val="002060"/>
                </a:solidFill>
                <a:latin typeface="+mj-ea"/>
                <a:ea typeface="+mj-ea"/>
              </a:rPr>
              <a:t>새롭게 성취한 연구개발 성과</a:t>
            </a:r>
            <a:endParaRPr lang="en-US" altLang="ko-KR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 lvl="2">
              <a:buClr>
                <a:srgbClr val="164672"/>
              </a:buCl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KISTI </a:t>
            </a:r>
            <a:r>
              <a:rPr lang="ko-KR" altLang="en-US" b="1" dirty="0" err="1">
                <a:solidFill>
                  <a:srgbClr val="143860"/>
                </a:solidFill>
                <a:latin typeface="+mj-ea"/>
                <a:ea typeface="+mj-ea"/>
              </a:rPr>
              <a:t>슈퍼컴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5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호기 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4096 </a:t>
            </a:r>
            <a:r>
              <a:rPr lang="ko-KR" altLang="en-US" b="1" dirty="0" err="1" smtClean="0">
                <a:solidFill>
                  <a:srgbClr val="143860"/>
                </a:solidFill>
                <a:latin typeface="+mj-ea"/>
                <a:ea typeface="+mj-ea"/>
              </a:rPr>
              <a:t>노드를</a:t>
            </a:r>
            <a:r>
              <a:rPr lang="ko-KR" altLang="en-US" b="1" dirty="0" smtClean="0">
                <a:solidFill>
                  <a:srgbClr val="143860"/>
                </a:solidFill>
                <a:latin typeface="+mj-ea"/>
                <a:ea typeface="+mj-ea"/>
              </a:rPr>
              <a:t> 활용 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7 layer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이상에서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 CNN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을 활용 </a:t>
            </a:r>
            <a:r>
              <a:rPr lang="ko-KR" altLang="en-US" b="1" dirty="0" err="1">
                <a:solidFill>
                  <a:srgbClr val="143860"/>
                </a:solidFill>
                <a:latin typeface="+mj-ea"/>
                <a:ea typeface="+mj-ea"/>
              </a:rPr>
              <a:t>머신러닝을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 수행함</a:t>
            </a: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lvl="3">
              <a:buClr>
                <a:srgbClr val="164672"/>
              </a:buCl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CMS 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실험데이터를 활용 세계 최대의 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CPU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를 사용</a:t>
            </a: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marL="914400" lvl="2" indent="0">
              <a:buClr>
                <a:srgbClr val="164672"/>
              </a:buClr>
              <a:buNone/>
            </a:pP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  </a:t>
            </a:r>
            <a:r>
              <a:rPr lang="en-US" altLang="ko-KR" sz="1800" b="1" dirty="0" smtClean="0">
                <a:solidFill>
                  <a:srgbClr val="143860"/>
                </a:solidFill>
                <a:latin typeface="+mj-ea"/>
                <a:ea typeface="+mj-ea"/>
              </a:rPr>
              <a:t>      (</a:t>
            </a: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cf. </a:t>
            </a:r>
            <a:r>
              <a:rPr lang="ko-KR" altLang="en-US" sz="1800" b="1" dirty="0">
                <a:solidFill>
                  <a:srgbClr val="143860"/>
                </a:solidFill>
                <a:latin typeface="+mj-ea"/>
                <a:ea typeface="+mj-ea"/>
              </a:rPr>
              <a:t>미국 </a:t>
            </a:r>
            <a:r>
              <a:rPr lang="en-US" altLang="ko-KR" sz="1800" b="1" dirty="0" smtClean="0">
                <a:solidFill>
                  <a:srgbClr val="143860"/>
                </a:solidFill>
                <a:latin typeface="+mj-ea"/>
                <a:ea typeface="+mj-ea"/>
              </a:rPr>
              <a:t>NERSC</a:t>
            </a:r>
            <a:r>
              <a:rPr lang="ko-KR" altLang="en-US" sz="1800" b="1" dirty="0">
                <a:solidFill>
                  <a:srgbClr val="143860"/>
                </a:solidFill>
                <a:latin typeface="+mj-ea"/>
                <a:ea typeface="+mj-ea"/>
              </a:rPr>
              <a:t>는</a:t>
            </a:r>
            <a:r>
              <a:rPr lang="ko-KR" altLang="en-US" sz="1800" b="1" dirty="0" smtClean="0">
                <a:solidFill>
                  <a:srgbClr val="143860"/>
                </a:solidFill>
                <a:latin typeface="+mj-ea"/>
                <a:ea typeface="+mj-ea"/>
              </a:rPr>
              <a:t> </a:t>
            </a: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ATLAS </a:t>
            </a:r>
            <a:r>
              <a:rPr lang="ko-KR" altLang="en-US" sz="1800" b="1" dirty="0">
                <a:solidFill>
                  <a:srgbClr val="143860"/>
                </a:solidFill>
                <a:latin typeface="+mj-ea"/>
                <a:ea typeface="+mj-ea"/>
              </a:rPr>
              <a:t>실험에서 </a:t>
            </a:r>
            <a:r>
              <a:rPr lang="ko-KR" altLang="en-US" sz="1800" b="1" dirty="0" err="1">
                <a:solidFill>
                  <a:srgbClr val="143860"/>
                </a:solidFill>
                <a:latin typeface="+mj-ea"/>
                <a:ea typeface="+mj-ea"/>
              </a:rPr>
              <a:t>머신러닝</a:t>
            </a:r>
            <a:r>
              <a:rPr lang="ko-KR" altLang="en-US" sz="1800" b="1" dirty="0">
                <a:solidFill>
                  <a:srgbClr val="143860"/>
                </a:solidFill>
                <a:latin typeface="+mj-ea"/>
                <a:ea typeface="+mj-ea"/>
              </a:rPr>
              <a:t> 활용</a:t>
            </a: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)</a:t>
            </a:r>
          </a:p>
          <a:p>
            <a:pPr lvl="3">
              <a:buClr>
                <a:srgbClr val="164672"/>
              </a:buCl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SUSY 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신호사건과</a:t>
            </a:r>
            <a:r>
              <a:rPr lang="en-US" altLang="ko-KR" b="1" dirty="0">
                <a:solidFill>
                  <a:srgbClr val="143860"/>
                </a:solidFill>
                <a:latin typeface="+mj-ea"/>
                <a:ea typeface="+mj-ea"/>
              </a:rPr>
              <a:t> QCD </a:t>
            </a:r>
            <a:r>
              <a:rPr lang="ko-KR" altLang="en-US" b="1" dirty="0" smtClean="0">
                <a:solidFill>
                  <a:srgbClr val="143860"/>
                </a:solidFill>
                <a:latin typeface="+mj-ea"/>
                <a:ea typeface="+mj-ea"/>
              </a:rPr>
              <a:t>배경사건을</a:t>
            </a:r>
            <a:r>
              <a:rPr lang="en-US" altLang="ko-KR" b="1" dirty="0" smtClean="0">
                <a:solidFill>
                  <a:srgbClr val="143860"/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rgbClr val="143860"/>
                </a:solidFill>
                <a:latin typeface="+mj-ea"/>
                <a:ea typeface="+mj-ea"/>
              </a:rPr>
              <a:t>분리 </a:t>
            </a: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marL="914400" lvl="2" indent="0">
              <a:buClr>
                <a:srgbClr val="164672"/>
              </a:buClr>
              <a:buNone/>
            </a:pP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   </a:t>
            </a:r>
            <a:r>
              <a:rPr lang="en-US" altLang="ko-KR" sz="1800" b="1" dirty="0" smtClean="0">
                <a:solidFill>
                  <a:srgbClr val="143860"/>
                </a:solidFill>
                <a:latin typeface="+mj-ea"/>
                <a:ea typeface="+mj-ea"/>
              </a:rPr>
              <a:t>  </a:t>
            </a:r>
            <a:r>
              <a:rPr lang="en-US" altLang="ko-KR" sz="1800" b="1" dirty="0" smtClean="0">
                <a:solidFill>
                  <a:srgbClr val="1438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⇒</a:t>
            </a:r>
            <a:r>
              <a:rPr lang="en-US" altLang="ko-KR" sz="1800" b="1" dirty="0" smtClean="0">
                <a:solidFill>
                  <a:srgbClr val="143860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 smtClean="0">
                <a:solidFill>
                  <a:srgbClr val="143860"/>
                </a:solidFill>
                <a:latin typeface="+mj-ea"/>
                <a:ea typeface="+mj-ea"/>
              </a:rPr>
              <a:t>물리 </a:t>
            </a:r>
            <a:r>
              <a:rPr lang="ko-KR" altLang="en-US" sz="1800" b="1" dirty="0">
                <a:solidFill>
                  <a:srgbClr val="143860"/>
                </a:solidFill>
                <a:latin typeface="+mj-ea"/>
                <a:ea typeface="+mj-ea"/>
              </a:rPr>
              <a:t>결과 도출 </a:t>
            </a:r>
            <a:r>
              <a:rPr lang="en-US" altLang="ko-KR" sz="1800" b="1" dirty="0">
                <a:solidFill>
                  <a:srgbClr val="143860"/>
                </a:solidFill>
                <a:latin typeface="+mj-ea"/>
                <a:ea typeface="+mj-ea"/>
              </a:rPr>
              <a:t>(KSC2020 </a:t>
            </a:r>
            <a:r>
              <a:rPr lang="ko-KR" altLang="en-US" sz="1800" b="1" dirty="0" smtClean="0">
                <a:solidFill>
                  <a:srgbClr val="143860"/>
                </a:solidFill>
                <a:latin typeface="+mj-ea"/>
                <a:ea typeface="+mj-ea"/>
              </a:rPr>
              <a:t>발표</a:t>
            </a:r>
            <a:r>
              <a:rPr lang="en-US" altLang="ko-KR" sz="1800" b="1" dirty="0" smtClean="0">
                <a:solidFill>
                  <a:srgbClr val="143860"/>
                </a:solidFill>
                <a:latin typeface="+mj-ea"/>
                <a:ea typeface="+mj-ea"/>
              </a:rPr>
              <a:t>, SCI </a:t>
            </a:r>
            <a:r>
              <a:rPr lang="ko-KR" altLang="en-US" sz="1800" b="1" dirty="0" smtClean="0">
                <a:solidFill>
                  <a:srgbClr val="143860"/>
                </a:solidFill>
                <a:latin typeface="+mj-ea"/>
                <a:ea typeface="+mj-ea"/>
              </a:rPr>
              <a:t>논문 투고 </a:t>
            </a:r>
            <a:r>
              <a:rPr lang="ko-KR" altLang="en-US" sz="1800" b="1" dirty="0" smtClean="0">
                <a:solidFill>
                  <a:srgbClr val="143860"/>
                </a:solidFill>
                <a:latin typeface="+mj-ea"/>
                <a:ea typeface="+mj-ea"/>
              </a:rPr>
              <a:t>준비</a:t>
            </a: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marL="1371600" lvl="3" indent="0">
              <a:buClr>
                <a:srgbClr val="164672"/>
              </a:buClr>
              <a:buNone/>
            </a:pP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lvl="2">
              <a:buClr>
                <a:srgbClr val="164672"/>
              </a:buClr>
              <a:buFont typeface="Wingdings" panose="05000000000000000000" pitchFamily="2" charset="2"/>
              <a:buChar char="§"/>
            </a:pP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  <a:p>
            <a:pPr lvl="1">
              <a:buClr>
                <a:srgbClr val="164672"/>
              </a:buClr>
              <a:buFont typeface="Wingdings" panose="05000000000000000000" pitchFamily="2" charset="2"/>
              <a:buChar char="§"/>
            </a:pPr>
            <a:endParaRPr lang="en-US" altLang="ko-KR" b="1" dirty="0">
              <a:solidFill>
                <a:srgbClr val="143860"/>
              </a:solidFill>
              <a:latin typeface="+mj-ea"/>
              <a:ea typeface="+mj-ea"/>
            </a:endParaRPr>
          </a:p>
        </p:txBody>
      </p:sp>
      <p:sp>
        <p:nvSpPr>
          <p:cNvPr id="8" name="(본 과제를 통해 채워 나가야 할 도표)"/>
          <p:cNvSpPr txBox="1"/>
          <p:nvPr/>
        </p:nvSpPr>
        <p:spPr>
          <a:xfrm>
            <a:off x="1007604" y="5953260"/>
            <a:ext cx="7128792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b="0">
                <a:solidFill>
                  <a:srgbClr val="FF2600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KISTI </a:t>
            </a:r>
            <a:r>
              <a:rPr kumimoji="0"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슈퍼컴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호기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4096</a:t>
            </a:r>
            <a:r>
              <a:rPr kumimoji="0"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노드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활용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 layer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대규모 딥러닝 한 결과</a:t>
            </a:r>
            <a:endParaRPr kumimoji="0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92956"/>
            <a:ext cx="8640960" cy="1944793"/>
          </a:xfrm>
          <a:prstGeom prst="rect">
            <a:avLst/>
          </a:prstGeom>
        </p:spPr>
      </p:pic>
      <p:sp>
        <p:nvSpPr>
          <p:cNvPr id="10" name="제목 4"/>
          <p:cNvSpPr txBox="1">
            <a:spLocks/>
          </p:cNvSpPr>
          <p:nvPr/>
        </p:nvSpPr>
        <p:spPr>
          <a:xfrm>
            <a:off x="685800" y="306715"/>
            <a:ext cx="7772400" cy="851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LHC Data with Deep Learning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4F9F7E1-DC7A-474E-835B-EA9FE45A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CMS Data with Deep Learning</a:t>
            </a:r>
            <a:endParaRPr lang="ko-KR" altLang="en-US" dirty="0"/>
          </a:p>
        </p:txBody>
      </p:sp>
      <p:pic>
        <p:nvPicPr>
          <p:cNvPr id="4" name="그림 3" descr="스크린샷이(가) 표시된 사진&#10;&#10;자동 생성된 설명">
            <a:extLst>
              <a:ext uri="{FF2B5EF4-FFF2-40B4-BE49-F238E27FC236}">
                <a16:creationId xmlns="" xmlns:a16="http://schemas.microsoft.com/office/drawing/2014/main" id="{DD2ED219-72DC-4FA7-8721-4DF353CBF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4" y="3415206"/>
            <a:ext cx="1396501" cy="12497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71831172-6EF9-420F-A2B8-8A46C19AD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368" y="3424697"/>
            <a:ext cx="1005845" cy="1255985"/>
          </a:xfrm>
          <a:prstGeom prst="rect">
            <a:avLst/>
          </a:prstGeom>
        </p:spPr>
      </p:pic>
      <p:sp>
        <p:nvSpPr>
          <p:cNvPr id="8" name="화살표: 갈매기형 수장 7">
            <a:extLst>
              <a:ext uri="{FF2B5EF4-FFF2-40B4-BE49-F238E27FC236}">
                <a16:creationId xmlns="" xmlns:a16="http://schemas.microsoft.com/office/drawing/2014/main" id="{65C4303A-2610-4557-8859-82B57B21CB01}"/>
              </a:ext>
            </a:extLst>
          </p:cNvPr>
          <p:cNvSpPr/>
          <p:nvPr/>
        </p:nvSpPr>
        <p:spPr>
          <a:xfrm>
            <a:off x="674132" y="1812244"/>
            <a:ext cx="1839024" cy="789890"/>
          </a:xfrm>
          <a:prstGeom prst="chevron">
            <a:avLst>
              <a:gd name="adj" fmla="val 21968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smtClean="0">
                <a:solidFill>
                  <a:schemeClr val="bg1"/>
                </a:solidFill>
              </a:rPr>
              <a:t>Basic Research</a:t>
            </a:r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9" name="화살표: 갈매기형 수장 8">
            <a:extLst>
              <a:ext uri="{FF2B5EF4-FFF2-40B4-BE49-F238E27FC236}">
                <a16:creationId xmlns="" xmlns:a16="http://schemas.microsoft.com/office/drawing/2014/main" id="{953855CC-9C86-4E4B-AE93-C65B279389AB}"/>
              </a:ext>
            </a:extLst>
          </p:cNvPr>
          <p:cNvSpPr/>
          <p:nvPr/>
        </p:nvSpPr>
        <p:spPr>
          <a:xfrm>
            <a:off x="2513156" y="1812244"/>
            <a:ext cx="1839024" cy="789890"/>
          </a:xfrm>
          <a:prstGeom prst="chevron">
            <a:avLst>
              <a:gd name="adj" fmla="val 21968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smtClean="0">
                <a:solidFill>
                  <a:schemeClr val="bg1"/>
                </a:solidFill>
              </a:rPr>
              <a:t>Model</a:t>
            </a:r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0" name="화살표: 갈매기형 수장 9">
            <a:extLst>
              <a:ext uri="{FF2B5EF4-FFF2-40B4-BE49-F238E27FC236}">
                <a16:creationId xmlns="" xmlns:a16="http://schemas.microsoft.com/office/drawing/2014/main" id="{E994F5FE-04B0-4E50-AC58-B3B842BA2615}"/>
              </a:ext>
            </a:extLst>
          </p:cNvPr>
          <p:cNvSpPr/>
          <p:nvPr/>
        </p:nvSpPr>
        <p:spPr>
          <a:xfrm>
            <a:off x="4352180" y="1812244"/>
            <a:ext cx="1839024" cy="789890"/>
          </a:xfrm>
          <a:prstGeom prst="chevron">
            <a:avLst>
              <a:gd name="adj" fmla="val 2196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smtClean="0">
                <a:solidFill>
                  <a:schemeClr val="bg1"/>
                </a:solidFill>
              </a:rPr>
              <a:t>Large Scale</a:t>
            </a:r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="" xmlns:a16="http://schemas.microsoft.com/office/drawing/2014/main" id="{1474EEC1-6BFD-4E74-AA44-926C54CABAF0}"/>
              </a:ext>
            </a:extLst>
          </p:cNvPr>
          <p:cNvSpPr/>
          <p:nvPr/>
        </p:nvSpPr>
        <p:spPr>
          <a:xfrm>
            <a:off x="6191204" y="1812244"/>
            <a:ext cx="1839024" cy="789890"/>
          </a:xfrm>
          <a:prstGeom prst="chevron">
            <a:avLst>
              <a:gd name="adj" fmla="val 21968"/>
            </a:avLst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smtClean="0">
                <a:solidFill>
                  <a:schemeClr val="bg1"/>
                </a:solidFill>
              </a:rPr>
              <a:t>Results</a:t>
            </a:r>
            <a:endParaRPr lang="ko-KR" altLang="en-US" sz="135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74D997D3-1860-4E95-8456-F33B65FAE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918" y="3327144"/>
            <a:ext cx="1190573" cy="119887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929FD106-2B3C-4AD9-931E-1431ED4B9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872" y="4790398"/>
            <a:ext cx="1406873" cy="102460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4AEBC54F-AC98-4AFE-BFAF-2A6D44DC9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12" y="4790398"/>
            <a:ext cx="1504496" cy="10957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45B0C485-85BE-4355-9653-6D32B19F1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43" y="4747833"/>
            <a:ext cx="1412192" cy="106775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87904346-8EF9-4E0E-9C95-6DEF0685E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5495" y="3333309"/>
            <a:ext cx="1948503" cy="11927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BDA43C0E-D216-46D5-BF43-598A4A760A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5401" y="3307574"/>
            <a:ext cx="1734114" cy="1201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139AB31-4DB1-41B9-B713-9B9654B07ED1}"/>
              </a:ext>
            </a:extLst>
          </p:cNvPr>
          <p:cNvSpPr txBox="1"/>
          <p:nvPr/>
        </p:nvSpPr>
        <p:spPr>
          <a:xfrm>
            <a:off x="5271692" y="4566465"/>
            <a:ext cx="3477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NERSC case: R-parity violating</a:t>
            </a:r>
            <a:r>
              <a:rPr lang="ko-KR" altLang="en-US" sz="1050" dirty="0"/>
              <a:t> </a:t>
            </a:r>
            <a:r>
              <a:rPr lang="en-US" altLang="ko-KR" sz="1050" dirty="0"/>
              <a:t>SUSY</a:t>
            </a:r>
          </a:p>
          <a:p>
            <a:r>
              <a:rPr lang="en-US" altLang="ko-KR" sz="1050" dirty="0"/>
              <a:t>with ATLAS detector fast simulation</a:t>
            </a:r>
            <a:r>
              <a:rPr lang="ko-KR" altLang="en-US" sz="1050" dirty="0"/>
              <a:t> </a:t>
            </a:r>
            <a:r>
              <a:rPr lang="en-US" altLang="ko-KR" sz="1050" dirty="0"/>
              <a:t>with</a:t>
            </a:r>
            <a:r>
              <a:rPr lang="ko-KR" altLang="en-US" sz="1050" dirty="0"/>
              <a:t> </a:t>
            </a:r>
            <a:r>
              <a:rPr lang="en-US" altLang="ko-KR" sz="1050" dirty="0"/>
              <a:t>CNN</a:t>
            </a:r>
          </a:p>
          <a:p>
            <a:endParaRPr lang="en-US" altLang="ko-KR" sz="1050" dirty="0"/>
          </a:p>
          <a:p>
            <a:r>
              <a:rPr lang="en-US" altLang="ko-KR" sz="1050" dirty="0"/>
              <a:t>We will explore CMS detector with similar DNN architecture, RPV SUSY &amp; fully hadronic top quarks</a:t>
            </a:r>
          </a:p>
          <a:p>
            <a:endParaRPr lang="en-US" altLang="ko-KR" sz="1050" dirty="0"/>
          </a:p>
          <a:p>
            <a:r>
              <a:rPr lang="en-US" altLang="ko-KR" sz="1050" dirty="0"/>
              <a:t>Base: Different detector, computing env, new SW</a:t>
            </a:r>
          </a:p>
          <a:p>
            <a:r>
              <a:rPr lang="en-US" altLang="ko-KR" sz="1050" dirty="0"/>
              <a:t>Improvement: realistic scenario, processes in SM</a:t>
            </a:r>
          </a:p>
        </p:txBody>
      </p:sp>
      <p:sp>
        <p:nvSpPr>
          <p:cNvPr id="23" name="직사각형 22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72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FBB276CC-32E6-CD4F-AF45-83431462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118" y="4841692"/>
            <a:ext cx="1833306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제목 15">
            <a:extLst>
              <a:ext uri="{FF2B5EF4-FFF2-40B4-BE49-F238E27FC236}">
                <a16:creationId xmlns="" xmlns:a16="http://schemas.microsoft.com/office/drawing/2014/main" id="{1E1764FF-C472-8544-9C38-885EEF19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Physics case: RPV-SUSY</a:t>
            </a:r>
            <a:endParaRPr lang="x-none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AE0070B4-DDBD-3845-B1DE-788B0D6E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7" name="날짜 개체 틀 16">
            <a:extLst>
              <a:ext uri="{FF2B5EF4-FFF2-40B4-BE49-F238E27FC236}">
                <a16:creationId xmlns="" xmlns:a16="http://schemas.microsoft.com/office/drawing/2014/main" id="{98EDB1D0-A6B6-E346-A27C-5561BB9387FF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18" name="바닥글 개체 틀 17">
            <a:extLst>
              <a:ext uri="{FF2B5EF4-FFF2-40B4-BE49-F238E27FC236}">
                <a16:creationId xmlns="" xmlns:a16="http://schemas.microsoft.com/office/drawing/2014/main" id="{EC6FD8DA-3C0A-2748-8EF1-1D257E9F2934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pic>
        <p:nvPicPr>
          <p:cNvPr id="19" name="_x560153280" descr="EMB00004a648071">
            <a:extLst>
              <a:ext uri="{FF2B5EF4-FFF2-40B4-BE49-F238E27FC236}">
                <a16:creationId xmlns="" xmlns:a16="http://schemas.microsoft.com/office/drawing/2014/main" id="{90DD897A-0124-7E44-BA7E-58ED2483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544" y="1649029"/>
            <a:ext cx="3730952" cy="14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64;p9">
            <a:extLst>
              <a:ext uri="{FF2B5EF4-FFF2-40B4-BE49-F238E27FC236}">
                <a16:creationId xmlns="" xmlns:a16="http://schemas.microsoft.com/office/drawing/2014/main" id="{C94B9357-8B14-A04C-85BC-87D99BA1C40E}"/>
              </a:ext>
            </a:extLst>
          </p:cNvPr>
          <p:cNvSpPr txBox="1">
            <a:spLocks/>
          </p:cNvSpPr>
          <p:nvPr/>
        </p:nvSpPr>
        <p:spPr>
          <a:xfrm>
            <a:off x="225511" y="1649030"/>
            <a:ext cx="4921078" cy="133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38100" indent="0">
              <a:buSzPts val="2800"/>
              <a:buNone/>
            </a:pPr>
            <a:r>
              <a:rPr lang="en-US" altLang="ko-KR" sz="18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Extends SM with new symmetry</a:t>
            </a:r>
            <a:endParaRPr lang="ko-KR" altLang="en-US" sz="180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Expect copies of existing particles</a:t>
            </a:r>
            <a:r>
              <a:rPr lang="ko-KR" altLang="en-US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/>
            </a:r>
            <a:br>
              <a:rPr lang="ko-KR" altLang="en-US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</a:br>
            <a:r>
              <a:rPr lang="en-US" altLang="ko-KR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Ex: </a:t>
            </a:r>
            <a:r>
              <a:rPr lang="en-US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electron</a:t>
            </a:r>
            <a:r>
              <a:rPr lang="en-US" altLang="ko-KR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-</a:t>
            </a:r>
            <a:r>
              <a:rPr lang="en-US" sz="1200" dirty="0" err="1">
                <a:latin typeface="Nanum Gothic" panose="020D0604000000000000" pitchFamily="34" charset="-127"/>
                <a:ea typeface="Nanum Gothic" panose="020D0604000000000000" pitchFamily="34" charset="-127"/>
              </a:rPr>
              <a:t>selectron</a:t>
            </a:r>
            <a:r>
              <a:rPr lang="en-US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, top-stop, gluon-</a:t>
            </a:r>
            <a:r>
              <a:rPr lang="en-US" sz="1200" dirty="0" err="1">
                <a:latin typeface="Nanum Gothic" panose="020D0604000000000000" pitchFamily="34" charset="-127"/>
                <a:ea typeface="Nanum Gothic" panose="020D0604000000000000" pitchFamily="34" charset="-127"/>
              </a:rPr>
              <a:t>gluino</a:t>
            </a:r>
            <a:endParaRPr lang="en-US" sz="120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Many variants depending on model parameters</a:t>
            </a:r>
            <a:endParaRPr lang="ko-KR" altLang="en-US" sz="120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200" dirty="0">
                <a:latin typeface="Nanum Gothic" panose="020D0604000000000000" pitchFamily="34" charset="-127"/>
                <a:ea typeface="Nanum Gothic" panose="020D0604000000000000" pitchFamily="34" charset="-127"/>
              </a:rPr>
              <a:t>No observation yet, but LHC can probe SUSY energy scale</a:t>
            </a:r>
            <a:endParaRPr lang="ko-KR" altLang="en-US" sz="120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</p:txBody>
      </p:sp>
      <p:pic>
        <p:nvPicPr>
          <p:cNvPr id="1026" name="Picture 2" descr="Emoji Request - FingersCrossedEmoji">
            <a:extLst>
              <a:ext uri="{FF2B5EF4-FFF2-40B4-BE49-F238E27FC236}">
                <a16:creationId xmlns="" xmlns:a16="http://schemas.microsoft.com/office/drawing/2014/main" id="{3A8F729D-EEE9-9C48-827D-1185B5B8C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2827" y="2779367"/>
            <a:ext cx="115684" cy="2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8424D518-4EAA-B846-A123-8FDF5E996E40}"/>
              </a:ext>
            </a:extLst>
          </p:cNvPr>
          <p:cNvSpPr/>
          <p:nvPr/>
        </p:nvSpPr>
        <p:spPr>
          <a:xfrm>
            <a:off x="4260779" y="3258524"/>
            <a:ext cx="4713317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lnSpc>
                <a:spcPct val="120000"/>
              </a:lnSpc>
              <a:buSzPts val="2800"/>
            </a:pPr>
            <a:r>
              <a:rPr lang="en-US" altLang="x-none" dirty="0">
                <a:latin typeface="Nanum Gothic" panose="020D0604000000000000" pitchFamily="34" charset="-127"/>
                <a:ea typeface="Nanum Gothic" panose="020D0604000000000000" pitchFamily="34" charset="-127"/>
              </a:rPr>
              <a:t>In this study: R-Parity Violating SUSY</a:t>
            </a:r>
            <a:endParaRPr lang="en-US" altLang="ko-KR" sz="120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  <a:t>Does not conserve R-parity: </a:t>
            </a:r>
            <a:br>
              <a:rPr lang="en-US" altLang="ko-KR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</a:br>
            <a:r>
              <a:rPr lang="en-US" altLang="ko-KR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  <a:t>Lightest SUSY particle(</a:t>
            </a:r>
            <a:r>
              <a:rPr lang="en-US" altLang="x-none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  <a:t>LSP) can decay to SM particles</a:t>
            </a:r>
            <a:endParaRPr lang="ko-KR" altLang="en-US" sz="135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  <a:t>All particles decay to quarks: 10 jets in the final state</a:t>
            </a:r>
            <a:endParaRPr lang="ko-KR" altLang="en-US" sz="135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350" dirty="0">
                <a:latin typeface="Nanum Gothic" panose="020D0604000000000000" pitchFamily="34" charset="-127"/>
                <a:ea typeface="Nanum Gothic" panose="020D0604000000000000" pitchFamily="34" charset="-127"/>
              </a:rPr>
              <a:t>Challenge: Hard to distinguish from QCD background</a:t>
            </a:r>
            <a:endParaRPr lang="ko-KR" altLang="en-US" sz="1350" dirty="0">
              <a:latin typeface="Nanum Gothic" panose="020D0604000000000000" pitchFamily="34" charset="-127"/>
              <a:ea typeface="Nanum Gothic" panose="020D0604000000000000" pitchFamily="34" charset="-127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C00F7AB7-3AF1-F34B-8F7B-F1AB78D2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10" y="3117009"/>
            <a:ext cx="3727937" cy="15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="" xmlns:a16="http://schemas.microsoft.com/office/drawing/2014/main" id="{E29D1EAC-F426-8E47-B697-C0D1C0DA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511" y="4776839"/>
            <a:ext cx="2388521" cy="7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581AFC82-7DCA-0841-9C1A-0889EE60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865" y="4568607"/>
            <a:ext cx="588346" cy="5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0C46BD8-1CA1-2249-9F9D-4B5A9A7362ED}"/>
              </a:ext>
            </a:extLst>
          </p:cNvPr>
          <p:cNvSpPr txBox="1"/>
          <p:nvPr/>
        </p:nvSpPr>
        <p:spPr>
          <a:xfrm>
            <a:off x="5456133" y="5422474"/>
            <a:ext cx="3517963" cy="784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x-none" sz="1500" dirty="0">
                <a:solidFill>
                  <a:srgbClr val="C00000"/>
                </a:solidFill>
              </a:rPr>
              <a:t>+ Prof. J. Yu’s seminar @ DM cluster</a:t>
            </a:r>
          </a:p>
          <a:p>
            <a:r>
              <a:rPr kumimoji="1" lang="en-US" altLang="x-none" sz="1500" dirty="0">
                <a:solidFill>
                  <a:srgbClr val="C00000"/>
                </a:solidFill>
              </a:rPr>
              <a:t>+ ATLAS’s Large Scale Deep Learning </a:t>
            </a:r>
            <a:br>
              <a:rPr kumimoji="1" lang="en-US" altLang="x-none" sz="1500" dirty="0">
                <a:solidFill>
                  <a:srgbClr val="C00000"/>
                </a:solidFill>
              </a:rPr>
            </a:br>
            <a:r>
              <a:rPr kumimoji="1" lang="en-US" altLang="x-none" sz="1500" dirty="0">
                <a:solidFill>
                  <a:srgbClr val="C00000"/>
                </a:solidFill>
              </a:rPr>
              <a:t>   at NERSC’s Cori system (2015)</a:t>
            </a:r>
            <a:endParaRPr kumimoji="1" lang="x-none" altLang="en-US" sz="1500" dirty="0">
              <a:solidFill>
                <a:srgbClr val="C00000"/>
              </a:solidFill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14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BECBEF2-8CC7-4C2E-B320-F3569AF9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345374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Why HEP-CNN?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DAF4815-60D6-400C-B65C-93522F83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46" y="2300586"/>
            <a:ext cx="2839189" cy="158932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B672523F-C740-48B9-9DD6-464ABEC7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208" y="2053273"/>
            <a:ext cx="2603306" cy="18732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3BAE349C-BA46-4656-9BDE-5749BF18B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1" y="4205235"/>
            <a:ext cx="2769065" cy="8766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09AC644B-9DF1-4888-A850-782D20C67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2" y="5100979"/>
            <a:ext cx="2772196" cy="877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7188AE-B2BC-46CB-8502-D305756AACB1}"/>
              </a:ext>
            </a:extLst>
          </p:cNvPr>
          <p:cNvSpPr txBox="1"/>
          <p:nvPr/>
        </p:nvSpPr>
        <p:spPr>
          <a:xfrm>
            <a:off x="339368" y="3926500"/>
            <a:ext cx="3345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Extension to 3-jet system (</a:t>
            </a:r>
            <a:r>
              <a:rPr lang="en-US" altLang="ko-KR" sz="1350" dirty="0" err="1"/>
              <a:t>tHq</a:t>
            </a:r>
            <a:r>
              <a:rPr lang="en-US" altLang="ko-KR" sz="1350" dirty="0"/>
              <a:t> vs </a:t>
            </a:r>
            <a:r>
              <a:rPr lang="en-US" altLang="ko-KR" sz="1350" dirty="0" err="1"/>
              <a:t>tt+bb</a:t>
            </a:r>
            <a:r>
              <a:rPr lang="en-US" altLang="ko-KR" sz="1350" dirty="0"/>
              <a:t>)</a:t>
            </a:r>
            <a:endParaRPr lang="ko-KR" alt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45828AC-B2B0-46FD-91F8-11BB8234CB32}"/>
              </a:ext>
            </a:extLst>
          </p:cNvPr>
          <p:cNvSpPr txBox="1"/>
          <p:nvPr/>
        </p:nvSpPr>
        <p:spPr>
          <a:xfrm>
            <a:off x="393696" y="1715284"/>
            <a:ext cx="2707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Idea: Event data viewed as a multi-channel 2D images</a:t>
            </a:r>
            <a:endParaRPr lang="ko-KR" altLang="en-US" sz="1350" dirty="0"/>
          </a:p>
        </p:txBody>
      </p:sp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86CC88DF-288A-4E5C-B226-FB7EA73A4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311" y="2003964"/>
            <a:ext cx="2164556" cy="18859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B51B0AFE-6EC5-48C7-A1E1-774DD1344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316" y="2003963"/>
            <a:ext cx="856994" cy="1885951"/>
          </a:xfrm>
          <a:prstGeom prst="rect">
            <a:avLst/>
          </a:prstGeom>
        </p:spPr>
      </p:pic>
      <p:sp>
        <p:nvSpPr>
          <p:cNvPr id="16" name="화살표: 오른쪽 15">
            <a:extLst>
              <a:ext uri="{FF2B5EF4-FFF2-40B4-BE49-F238E27FC236}">
                <a16:creationId xmlns="" xmlns:a16="http://schemas.microsoft.com/office/drawing/2014/main" id="{A55A1CD0-B2FC-4EAB-8609-15C41239864A}"/>
              </a:ext>
            </a:extLst>
          </p:cNvPr>
          <p:cNvSpPr/>
          <p:nvPr/>
        </p:nvSpPr>
        <p:spPr>
          <a:xfrm>
            <a:off x="3442510" y="4514845"/>
            <a:ext cx="1324535" cy="477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17F0EB4-87ED-4B16-8F6E-796F4C434E4D}"/>
              </a:ext>
            </a:extLst>
          </p:cNvPr>
          <p:cNvSpPr txBox="1"/>
          <p:nvPr/>
        </p:nvSpPr>
        <p:spPr>
          <a:xfrm>
            <a:off x="3450164" y="4300039"/>
            <a:ext cx="172116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Extension to </a:t>
            </a:r>
            <a:br>
              <a:rPr lang="en-US" altLang="ko-KR" sz="1350" dirty="0"/>
            </a:br>
            <a:r>
              <a:rPr lang="en-US" altLang="ko-KR" sz="1350" dirty="0"/>
              <a:t/>
            </a:r>
            <a:br>
              <a:rPr lang="en-US" altLang="ko-KR" sz="1350" dirty="0"/>
            </a:br>
            <a:r>
              <a:rPr lang="en-US" altLang="ko-KR" sz="1350" dirty="0"/>
              <a:t/>
            </a:r>
            <a:br>
              <a:rPr lang="en-US" altLang="ko-KR" sz="1350" dirty="0"/>
            </a:br>
            <a:r>
              <a:rPr lang="en-US" altLang="ko-KR" sz="1350" dirty="0"/>
              <a:t>Full-Event </a:t>
            </a:r>
            <a:br>
              <a:rPr lang="en-US" altLang="ko-KR" sz="1350" dirty="0"/>
            </a:br>
            <a:r>
              <a:rPr lang="en-US" altLang="ko-KR" sz="1350" dirty="0"/>
              <a:t>in one image</a:t>
            </a:r>
            <a:endParaRPr lang="ko-KR" altLang="en-US" sz="1350" dirty="0"/>
          </a:p>
        </p:txBody>
      </p: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022338BA-1F2B-4494-8258-7A7ECB078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2222" y="4203500"/>
            <a:ext cx="3687035" cy="16693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1E777F0-B59A-419F-B987-156D4CA4D61D}"/>
              </a:ext>
            </a:extLst>
          </p:cNvPr>
          <p:cNvSpPr txBox="1"/>
          <p:nvPr/>
        </p:nvSpPr>
        <p:spPr>
          <a:xfrm>
            <a:off x="3373876" y="5407404"/>
            <a:ext cx="1873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- in the fully hadronic </a:t>
            </a:r>
            <a:br>
              <a:rPr lang="en-US" altLang="ko-KR" sz="1050" dirty="0"/>
            </a:br>
            <a:r>
              <a:rPr lang="en-US" altLang="ko-KR" sz="1050" dirty="0"/>
              <a:t>  decay channel</a:t>
            </a:r>
            <a:endParaRPr lang="ko-KR" altLang="en-US" sz="1050" dirty="0"/>
          </a:p>
        </p:txBody>
      </p:sp>
      <p:sp>
        <p:nvSpPr>
          <p:cNvPr id="20" name="직사각형 19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04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9A4477C-617E-447E-8B08-EEA225D2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Working with</a:t>
            </a:r>
            <a:r>
              <a:rPr lang="ko-KR" altLang="en-US" dirty="0" smtClean="0"/>
              <a:t> </a:t>
            </a:r>
            <a:r>
              <a:rPr lang="en-US" altLang="ko-KR" dirty="0"/>
              <a:t>LBNL/NERSC</a:t>
            </a:r>
            <a:endParaRPr lang="ko-KR" altLang="en-US" dirty="0"/>
          </a:p>
        </p:txBody>
      </p:sp>
      <p:pic>
        <p:nvPicPr>
          <p:cNvPr id="3" name="그림 2" descr="사람, 서있는, 가장, 기차이(가) 표시된 사진&#10;&#10;자동 생성된 설명">
            <a:extLst>
              <a:ext uri="{FF2B5EF4-FFF2-40B4-BE49-F238E27FC236}">
                <a16:creationId xmlns="" xmlns:a16="http://schemas.microsoft.com/office/drawing/2014/main" id="{BD0EE84D-121C-4046-A3F7-D57ADBEC64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152" y="3944905"/>
            <a:ext cx="2351178" cy="17633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1BEF0A4-D4B3-4D83-86E3-B71CEDA5A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624794" y="1574884"/>
            <a:ext cx="5894412" cy="229615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0B4D7C70-9DDE-4306-A355-167EA88C6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933" y="3962342"/>
            <a:ext cx="2530134" cy="174594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AFA12DC5-E4A0-44BA-841D-89FC116AA5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5023" y="3966170"/>
            <a:ext cx="2322825" cy="1742119"/>
          </a:xfrm>
          <a:prstGeom prst="rect">
            <a:avLst/>
          </a:prstGeom>
        </p:spPr>
      </p:pic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EFB6D97-D601-4C4A-A46F-B7B78A5F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8" name="날짜 개체 틀 7">
            <a:extLst>
              <a:ext uri="{FF2B5EF4-FFF2-40B4-BE49-F238E27FC236}">
                <a16:creationId xmlns="" xmlns:a16="http://schemas.microsoft.com/office/drawing/2014/main" id="{176D77C9-3709-5041-856B-F938FAD2B926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10" name="바닥글 개체 틀 9">
            <a:extLst>
              <a:ext uri="{FF2B5EF4-FFF2-40B4-BE49-F238E27FC236}">
                <a16:creationId xmlns="" xmlns:a16="http://schemas.microsoft.com/office/drawing/2014/main" id="{5889E20B-A497-8A49-91CC-4949E6A83AE3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sp>
        <p:nvSpPr>
          <p:cNvPr id="11" name="직사각형 10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60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375DBB-A06B-4226-8F35-F82F937E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Data preparation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126C44-28FA-483F-B09B-3CD7F2264C73}"/>
              </a:ext>
            </a:extLst>
          </p:cNvPr>
          <p:cNvSpPr txBox="1"/>
          <p:nvPr/>
        </p:nvSpPr>
        <p:spPr>
          <a:xfrm>
            <a:off x="349624" y="1634342"/>
            <a:ext cx="45988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CMS simulation sample: </a:t>
            </a:r>
            <a:br>
              <a:rPr lang="en-US" altLang="ko-KR" sz="1350" dirty="0"/>
            </a:br>
            <a:r>
              <a:rPr lang="en-US" altLang="ko-KR" sz="1350" dirty="0"/>
              <a:t>Start from CMS official MC samples,</a:t>
            </a:r>
            <a:br>
              <a:rPr lang="en-US" altLang="ko-KR" sz="1350" dirty="0"/>
            </a:br>
            <a:r>
              <a:rPr lang="en-US" altLang="ko-KR" sz="1350" dirty="0"/>
              <a:t>redo the detector simulation with </a:t>
            </a:r>
            <a:r>
              <a:rPr lang="en-US" altLang="ko-KR" sz="1350" dirty="0" err="1"/>
              <a:t>Delphes</a:t>
            </a:r>
            <a:r>
              <a:rPr lang="en-US" altLang="ko-KR" sz="1350" dirty="0"/>
              <a:t> Fast simulator</a:t>
            </a:r>
            <a:endParaRPr lang="ko-KR" altLang="en-US" sz="1350" dirty="0"/>
          </a:p>
        </p:txBody>
      </p:sp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9DAC409E-E2E6-4D8B-A0BA-E6DFE5E4D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12" y="2360481"/>
            <a:ext cx="2385172" cy="1323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E1DA6D-D89F-4955-A158-79C19690B892}"/>
              </a:ext>
            </a:extLst>
          </p:cNvPr>
          <p:cNvSpPr txBox="1"/>
          <p:nvPr/>
        </p:nvSpPr>
        <p:spPr>
          <a:xfrm>
            <a:off x="2924837" y="2340184"/>
            <a:ext cx="2245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~1GByte/sample (6 sets)</a:t>
            </a:r>
            <a:br>
              <a:rPr lang="en-US" altLang="ko-KR" sz="1350" dirty="0"/>
            </a:br>
            <a:r>
              <a:rPr lang="en-US" altLang="ko-KR" sz="1350" dirty="0"/>
              <a:t>~10GByte for M=1TeV MC</a:t>
            </a:r>
            <a:endParaRPr lang="ko-KR" altLang="en-US" sz="1350" dirty="0"/>
          </a:p>
        </p:txBody>
      </p:sp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8E0B48E1-3D47-48C8-9FE7-86F8CAE50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08" y="2985473"/>
            <a:ext cx="1632674" cy="16706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FBBFD909-FA83-42A9-86BC-EF87F4279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86" y="3074169"/>
            <a:ext cx="1269698" cy="1433665"/>
          </a:xfrm>
          <a:prstGeom prst="rect">
            <a:avLst/>
          </a:prstGeom>
        </p:spPr>
      </p:pic>
      <p:pic>
        <p:nvPicPr>
          <p:cNvPr id="19" name="그림 18" descr="스크린샷이(가) 표시된 사진&#10;&#10;자동 생성된 설명">
            <a:extLst>
              <a:ext uri="{FF2B5EF4-FFF2-40B4-BE49-F238E27FC236}">
                <a16:creationId xmlns="" xmlns:a16="http://schemas.microsoft.com/office/drawing/2014/main" id="{7258AAE5-7171-42B4-969E-72232454E0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266" y="3350157"/>
            <a:ext cx="2208115" cy="13082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B78C7AE-8FD4-4518-9C03-8F7D5FAE3D1C}"/>
              </a:ext>
            </a:extLst>
          </p:cNvPr>
          <p:cNvSpPr txBox="1"/>
          <p:nvPr/>
        </p:nvSpPr>
        <p:spPr>
          <a:xfrm>
            <a:off x="906816" y="4704029"/>
            <a:ext cx="3805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Additional layers to reduce data size &amp; </a:t>
            </a:r>
            <a:br>
              <a:rPr lang="en-US" altLang="ko-KR" sz="1350" dirty="0"/>
            </a:br>
            <a:r>
              <a:rPr lang="en-US" altLang="ko-KR" sz="1350" dirty="0"/>
              <a:t>project on 64x64xmultichannel “images” done</a:t>
            </a:r>
            <a:endParaRPr lang="ko-KR" altLang="en-US" sz="1350" dirty="0"/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58CE05A1-E8D4-414E-B2E1-4EE2E5FA7B9D}"/>
              </a:ext>
            </a:extLst>
          </p:cNvPr>
          <p:cNvSpPr/>
          <p:nvPr/>
        </p:nvSpPr>
        <p:spPr>
          <a:xfrm>
            <a:off x="669180" y="5232374"/>
            <a:ext cx="4377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>
                <a:latin typeface="courier new" panose="02070309020205020404" pitchFamily="49" charset="0"/>
              </a:rPr>
              <a:t>-</a:t>
            </a:r>
            <a:r>
              <a:rPr lang="en-US" altLang="ko-KR" sz="900" dirty="0" err="1">
                <a:latin typeface="courier new" panose="02070309020205020404" pitchFamily="49" charset="0"/>
              </a:rPr>
              <a:t>rw</a:t>
            </a:r>
            <a:r>
              <a:rPr lang="en-US" altLang="ko-KR" sz="900" dirty="0">
                <a:latin typeface="courier new" panose="02070309020205020404" pitchFamily="49" charset="0"/>
              </a:rPr>
              <a:t>-r-----. 1 </a:t>
            </a:r>
            <a:r>
              <a:rPr lang="en-US" altLang="ko-KR" sz="900" dirty="0" err="1">
                <a:latin typeface="courier new" panose="02070309020205020404" pitchFamily="49" charset="0"/>
              </a:rPr>
              <a:t>jhgoh</a:t>
            </a:r>
            <a:r>
              <a:rPr lang="en-US" altLang="ko-KR" sz="900" dirty="0">
                <a:latin typeface="courier new" panose="02070309020205020404" pitchFamily="49" charset="0"/>
              </a:rPr>
              <a:t> </a:t>
            </a:r>
            <a:r>
              <a:rPr lang="en-US" altLang="ko-KR" sz="900" dirty="0" err="1">
                <a:latin typeface="courier new" panose="02070309020205020404" pitchFamily="49" charset="0"/>
              </a:rPr>
              <a:t>cms_users</a:t>
            </a:r>
            <a:r>
              <a:rPr lang="en-US" altLang="ko-KR" sz="900" dirty="0">
                <a:latin typeface="courier new" panose="02070309020205020404" pitchFamily="49" charset="0"/>
              </a:rPr>
              <a:t> 1.7G Jul 26 22:48 </a:t>
            </a:r>
            <a:r>
              <a:rPr lang="en-US" altLang="ko-KR" sz="900" dirty="0" err="1">
                <a:latin typeface="courier new" panose="02070309020205020404" pitchFamily="49" charset="0"/>
              </a:rPr>
              <a:t>delphes.root</a:t>
            </a:r>
            <a:endParaRPr lang="en-US" altLang="ko-KR" sz="900" dirty="0">
              <a:latin typeface="courier new" panose="02070309020205020404" pitchFamily="49" charset="0"/>
            </a:endParaRPr>
          </a:p>
          <a:p>
            <a:r>
              <a:rPr lang="en-US" altLang="ko-KR" sz="900" dirty="0">
                <a:latin typeface="courier new" panose="02070309020205020404" pitchFamily="49" charset="0"/>
              </a:rPr>
              <a:t>-</a:t>
            </a:r>
            <a:r>
              <a:rPr lang="en-US" altLang="ko-KR" sz="900" dirty="0" err="1">
                <a:latin typeface="courier new" panose="02070309020205020404" pitchFamily="49" charset="0"/>
              </a:rPr>
              <a:t>rw</a:t>
            </a:r>
            <a:r>
              <a:rPr lang="en-US" altLang="ko-KR" sz="900" dirty="0">
                <a:latin typeface="courier new" panose="02070309020205020404" pitchFamily="49" charset="0"/>
              </a:rPr>
              <a:t>-r-----. 1 </a:t>
            </a:r>
            <a:r>
              <a:rPr lang="en-US" altLang="ko-KR" sz="900" dirty="0" err="1">
                <a:latin typeface="courier new" panose="02070309020205020404" pitchFamily="49" charset="0"/>
              </a:rPr>
              <a:t>jhgoh</a:t>
            </a:r>
            <a:r>
              <a:rPr lang="en-US" altLang="ko-KR" sz="900" dirty="0">
                <a:latin typeface="courier new" panose="02070309020205020404" pitchFamily="49" charset="0"/>
              </a:rPr>
              <a:t> </a:t>
            </a:r>
            <a:r>
              <a:rPr lang="en-US" altLang="ko-KR" sz="900" dirty="0" err="1">
                <a:latin typeface="courier new" panose="02070309020205020404" pitchFamily="49" charset="0"/>
              </a:rPr>
              <a:t>cms_users</a:t>
            </a:r>
            <a:r>
              <a:rPr lang="en-US" altLang="ko-KR" sz="900" dirty="0">
                <a:latin typeface="courier new" panose="02070309020205020404" pitchFamily="49" charset="0"/>
              </a:rPr>
              <a:t> 112M Jul 27 02:29 </a:t>
            </a:r>
            <a:r>
              <a:rPr lang="en-US" altLang="ko-KR" sz="900" dirty="0" err="1">
                <a:latin typeface="courier new" panose="02070309020205020404" pitchFamily="49" charset="0"/>
              </a:rPr>
              <a:t>img.root</a:t>
            </a:r>
            <a:endParaRPr lang="ko-KR" altLang="en-US" sz="900" dirty="0"/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95F9AACD-2F2E-4FA9-BDDC-F1BFB44FEE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401" y="3359424"/>
            <a:ext cx="2096207" cy="11091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8C2246B-30C3-47AD-A783-AE071A9D1E22}"/>
              </a:ext>
            </a:extLst>
          </p:cNvPr>
          <p:cNvSpPr txBox="1"/>
          <p:nvPr/>
        </p:nvSpPr>
        <p:spPr>
          <a:xfrm>
            <a:off x="5256401" y="2043680"/>
            <a:ext cx="36916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Dealing with HDF5 </a:t>
            </a:r>
            <a:r>
              <a:rPr lang="en-US" altLang="ko-KR" sz="1350" dirty="0" err="1"/>
              <a:t>dataformat</a:t>
            </a:r>
            <a:r>
              <a:rPr lang="en-US" altLang="ko-KR" sz="1350" dirty="0"/>
              <a:t>:</a:t>
            </a:r>
          </a:p>
          <a:p>
            <a:pPr marL="214313" indent="-214313">
              <a:buFontTx/>
              <a:buChar char="-"/>
            </a:pPr>
            <a:r>
              <a:rPr lang="en-US" altLang="ko-KR" sz="1350" dirty="0"/>
              <a:t>HDF5 is/will be the input to the DNN SW</a:t>
            </a:r>
          </a:p>
          <a:p>
            <a:pPr marL="214313" indent="-214313">
              <a:buFontTx/>
              <a:buChar char="-"/>
            </a:pPr>
            <a:r>
              <a:rPr lang="en-US" altLang="ko-KR" sz="1350" dirty="0"/>
              <a:t>Memory consumption issue in data preprocessing step resolved</a:t>
            </a:r>
          </a:p>
          <a:p>
            <a:pPr marL="214313" indent="-214313">
              <a:buFontTx/>
              <a:buChar char="-"/>
            </a:pPr>
            <a:r>
              <a:rPr lang="en-US" altLang="ko-KR" sz="1350" dirty="0"/>
              <a:t>Training speedup / file size reduction issue tested at local machines</a:t>
            </a:r>
            <a:endParaRPr lang="ko-KR" altLang="en-US" sz="135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D8AB02A-C39E-4A9D-93E4-F70739EF02CB}"/>
              </a:ext>
            </a:extLst>
          </p:cNvPr>
          <p:cNvSpPr txBox="1"/>
          <p:nvPr/>
        </p:nvSpPr>
        <p:spPr>
          <a:xfrm>
            <a:off x="5288485" y="4665384"/>
            <a:ext cx="36595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Writing a conversion tool</a:t>
            </a:r>
            <a:br>
              <a:rPr lang="en-US" altLang="ko-KR" sz="1350" dirty="0"/>
            </a:br>
            <a:r>
              <a:rPr lang="en-US" altLang="ko-KR" sz="1350" dirty="0"/>
              <a:t> - ROOT </a:t>
            </a:r>
            <a:r>
              <a:rPr lang="en-US" altLang="ko-KR" sz="1350" dirty="0" err="1"/>
              <a:t>ntuple</a:t>
            </a:r>
            <a:r>
              <a:rPr lang="en-US" altLang="ko-KR" sz="1350" dirty="0"/>
              <a:t> to HDF5 </a:t>
            </a:r>
            <a:endParaRPr lang="ko-KR" altLang="en-US" sz="1350" dirty="0"/>
          </a:p>
        </p:txBody>
      </p:sp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2C6CC1C3-76F1-4BD7-B150-7147813E8D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608" y="3359425"/>
            <a:ext cx="1697655" cy="112472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8E69B010-3E53-7248-8C4E-25A92296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날짜 개체 틀 5">
            <a:extLst>
              <a:ext uri="{FF2B5EF4-FFF2-40B4-BE49-F238E27FC236}">
                <a16:creationId xmlns="" xmlns:a16="http://schemas.microsoft.com/office/drawing/2014/main" id="{AA3B58BB-CF70-D140-A287-F05B8D83BBB8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7" name="바닥글 개체 틀 6">
            <a:extLst>
              <a:ext uri="{FF2B5EF4-FFF2-40B4-BE49-F238E27FC236}">
                <a16:creationId xmlns="" xmlns:a16="http://schemas.microsoft.com/office/drawing/2014/main" id="{EA08B17B-F44E-D946-8B81-C7343858EC43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sp>
        <p:nvSpPr>
          <p:cNvPr id="18" name="직사각형 17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66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36588"/>
            <a:ext cx="7697788" cy="8477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People have long asked,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What is world made of? </a:t>
            </a:r>
          </a:p>
          <a:p>
            <a:pPr eaLnBrk="1" hangingPunct="1">
              <a:buFontTx/>
              <a:buNone/>
            </a:pPr>
            <a:r>
              <a:rPr lang="en-US" altLang="ko-KR" smtClean="0"/>
              <a:t>            </a:t>
            </a:r>
          </a:p>
          <a:p>
            <a:pPr eaLnBrk="1" hangingPunct="1">
              <a:buFontTx/>
              <a:buNone/>
            </a:pPr>
            <a:r>
              <a:rPr lang="en-US" altLang="ko-KR" smtClean="0"/>
              <a:t>             and</a:t>
            </a:r>
          </a:p>
          <a:p>
            <a:pPr eaLnBrk="1" hangingPunct="1">
              <a:buFontTx/>
              <a:buNone/>
            </a:pPr>
            <a:endParaRPr lang="en-US" altLang="ko-KR" smtClean="0"/>
          </a:p>
          <a:p>
            <a:pPr eaLnBrk="1" hangingPunct="1"/>
            <a:r>
              <a:rPr lang="en-US" altLang="ko-KR" smtClean="0"/>
              <a:t>What holds it together?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17653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C8933773-D609-4862-AF6C-EE8943892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819" y="1259104"/>
            <a:ext cx="104616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350"/>
          </a:p>
        </p:txBody>
      </p:sp>
      <p:pic>
        <p:nvPicPr>
          <p:cNvPr id="5121" name="_x347728384" descr="EMB00006070b283">
            <a:extLst>
              <a:ext uri="{FF2B5EF4-FFF2-40B4-BE49-F238E27FC236}">
                <a16:creationId xmlns="" xmlns:a16="http://schemas.microsoft.com/office/drawing/2014/main" id="{37BC970B-65BD-484D-B4C1-C4EC0582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820" y="1545652"/>
            <a:ext cx="3375510" cy="218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C520A619-48E7-455D-9D89-8B61245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11" y="4507114"/>
            <a:ext cx="1514366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E3943048-F2F1-4D42-93F9-14B97605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420" y="4474321"/>
            <a:ext cx="1485194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9C13857-2286-4D94-B539-DBF6EA9D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603" y="4455936"/>
            <a:ext cx="1514368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1E74F459-6E57-4D09-85DF-2602ED37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64" y="3247048"/>
            <a:ext cx="1514368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A335C54-3E7F-465E-932B-BF723931E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196" y="3228663"/>
            <a:ext cx="1514368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8C92586E-CB31-47A6-8589-A1993A9D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1555" y="3209934"/>
            <a:ext cx="1514368" cy="12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C7E3FD-1C66-4AD4-8CFB-49AB7400F96B}"/>
              </a:ext>
            </a:extLst>
          </p:cNvPr>
          <p:cNvSpPr txBox="1"/>
          <p:nvPr/>
        </p:nvSpPr>
        <p:spPr>
          <a:xfrm rot="16200000">
            <a:off x="-74615" y="3652983"/>
            <a:ext cx="61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Signal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3B66B6-29F5-403D-BAB6-FF6F58E9C735}"/>
              </a:ext>
            </a:extLst>
          </p:cNvPr>
          <p:cNvSpPr txBox="1"/>
          <p:nvPr/>
        </p:nvSpPr>
        <p:spPr>
          <a:xfrm rot="16200000">
            <a:off x="-338202" y="4870954"/>
            <a:ext cx="11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Background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26FB29B-6DD7-481F-9070-65510E2DA7FB}"/>
              </a:ext>
            </a:extLst>
          </p:cNvPr>
          <p:cNvSpPr txBox="1"/>
          <p:nvPr/>
        </p:nvSpPr>
        <p:spPr>
          <a:xfrm>
            <a:off x="513558" y="3664525"/>
            <a:ext cx="64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HCAL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3ECE006-E83D-49FD-851E-21800D0BD0DB}"/>
              </a:ext>
            </a:extLst>
          </p:cNvPr>
          <p:cNvSpPr txBox="1"/>
          <p:nvPr/>
        </p:nvSpPr>
        <p:spPr>
          <a:xfrm>
            <a:off x="2046136" y="3664525"/>
            <a:ext cx="64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ECAL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10C8D79-AFF8-4888-95B7-309AC1330088}"/>
              </a:ext>
            </a:extLst>
          </p:cNvPr>
          <p:cNvSpPr txBox="1"/>
          <p:nvPr/>
        </p:nvSpPr>
        <p:spPr>
          <a:xfrm>
            <a:off x="3675454" y="3664525"/>
            <a:ext cx="714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Tracker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490760C8-BA73-41F8-85AE-B5DC0AA785B2}"/>
                  </a:ext>
                </a:extLst>
              </p:cNvPr>
              <p:cNvSpPr txBox="1"/>
              <p:nvPr/>
            </p:nvSpPr>
            <p:spPr>
              <a:xfrm>
                <a:off x="400106" y="1587861"/>
                <a:ext cx="42310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Final states are converted to 2-D images as following  </a:t>
                </a:r>
              </a:p>
              <a:p>
                <a:pPr latinLnBrk="1">
                  <a:buClrTx/>
                </a:pPr>
                <a:endParaRPr lang="en-US" altLang="ko-KR" sz="1200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  <a:p>
                <a:pPr latinLnBrk="1">
                  <a:buClrTx/>
                </a:pPr>
                <a:r>
                  <a:rPr lang="en-US" altLang="ko-KR" sz="12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|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ko-KR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|&lt;2.5 , </m:t>
                    </m:r>
                    <m:d>
                      <m:dPr>
                        <m:begChr m:val="|"/>
                        <m:endChr m:val="|"/>
                        <m:ctrlPr>
                          <a:rPr lang="en-US" altLang="ko-KR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z-Cyrl-AZ" altLang="ko-KR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Ф</m:t>
                        </m:r>
                      </m:e>
                    </m:d>
                    <m:r>
                      <a:rPr lang="en-US" altLang="ko-KR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&lt;3.15</m:t>
                    </m:r>
                  </m:oMath>
                </a14:m>
                <a:r>
                  <a:rPr lang="ko-KR" altLang="en-US" sz="12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 </a:t>
                </a:r>
                <a:r>
                  <a:rPr lang="en-US" altLang="ko-KR" sz="12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  <a:sym typeface="Wingdings" panose="05000000000000000000" pitchFamily="2" charset="2"/>
                  </a:rPr>
                  <a:t> 64x64 pixel or 224x224 pixel</a:t>
                </a:r>
              </a:p>
              <a:p>
                <a:pPr latinLnBrk="1">
                  <a:buClrTx/>
                </a:pPr>
                <a:endParaRPr lang="en-US" altLang="ko-KR" sz="1200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0760C8-BA73-41F8-85AE-B5DC0AA78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75" y="974147"/>
                <a:ext cx="5641414" cy="1077218"/>
              </a:xfrm>
              <a:prstGeom prst="rect">
                <a:avLst/>
              </a:prstGeom>
              <a:blipFill>
                <a:blip r:embed="rId9"/>
                <a:stretch>
                  <a:fillRect l="-674" t="-1163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직선 화살표 연결선 22">
            <a:extLst>
              <a:ext uri="{FF2B5EF4-FFF2-40B4-BE49-F238E27FC236}">
                <a16:creationId xmlns="" xmlns:a16="http://schemas.microsoft.com/office/drawing/2014/main" id="{517ED534-467D-4406-A351-7975279B5525}"/>
              </a:ext>
            </a:extLst>
          </p:cNvPr>
          <p:cNvCxnSpPr/>
          <p:nvPr/>
        </p:nvCxnSpPr>
        <p:spPr>
          <a:xfrm flipV="1">
            <a:off x="4812809" y="4474320"/>
            <a:ext cx="0" cy="11479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2F332CE-96EC-448A-AC2D-BE06130326B8}"/>
              </a:ext>
            </a:extLst>
          </p:cNvPr>
          <p:cNvSpPr txBox="1"/>
          <p:nvPr/>
        </p:nvSpPr>
        <p:spPr>
          <a:xfrm rot="16200000">
            <a:off x="4653349" y="4943770"/>
            <a:ext cx="515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buClrTx/>
            </a:pPr>
            <a:r>
              <a:rPr lang="el-GR" altLang="ko-KR" sz="1200" dirty="0">
                <a:solidFill>
                  <a:prstClr val="black"/>
                </a:solidFill>
                <a:ea typeface="맑은 고딕" panose="020B0503020000020004" pitchFamily="50" charset="-127"/>
              </a:rPr>
              <a:t>η</a:t>
            </a:r>
            <a:r>
              <a:rPr lang="en-US" altLang="ko-KR" sz="825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(64)</a:t>
            </a:r>
            <a:endParaRPr lang="ko-KR" altLang="en-US" sz="82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="" xmlns:a16="http://schemas.microsoft.com/office/drawing/2014/main" id="{5654DAAA-2412-4551-84A2-27F671F23DEE}"/>
              </a:ext>
            </a:extLst>
          </p:cNvPr>
          <p:cNvCxnSpPr>
            <a:cxnSpLocks/>
          </p:cNvCxnSpPr>
          <p:nvPr/>
        </p:nvCxnSpPr>
        <p:spPr>
          <a:xfrm flipH="1">
            <a:off x="3675454" y="5659767"/>
            <a:ext cx="106021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E2DF3D-1311-4A59-9FB0-30F8F46C8D29}"/>
              </a:ext>
            </a:extLst>
          </p:cNvPr>
          <p:cNvSpPr txBox="1"/>
          <p:nvPr/>
        </p:nvSpPr>
        <p:spPr>
          <a:xfrm>
            <a:off x="4279586" y="5486317"/>
            <a:ext cx="584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az-Cyrl-AZ" altLang="ko-KR" sz="1350" dirty="0">
                <a:solidFill>
                  <a:prstClr val="black"/>
                </a:solidFill>
                <a:ea typeface="맑은 고딕" panose="020B0503020000020004" pitchFamily="50" charset="-127"/>
              </a:rPr>
              <a:t>Ф</a:t>
            </a:r>
            <a:r>
              <a:rPr lang="en-US" altLang="ko-KR" sz="825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(64)</a:t>
            </a:r>
            <a:endParaRPr lang="ko-KR" altLang="en-US" sz="13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367D4FA-0F82-4ADA-B842-3153F88280F3}"/>
              </a:ext>
            </a:extLst>
          </p:cNvPr>
          <p:cNvSpPr txBox="1"/>
          <p:nvPr/>
        </p:nvSpPr>
        <p:spPr>
          <a:xfrm>
            <a:off x="397239" y="2303441"/>
            <a:ext cx="4112428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HCAL,ECAL, and Tracker are treated as 3 channels </a:t>
            </a:r>
            <a:br>
              <a:rPr lang="en-US" altLang="ko-KR" sz="13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</a:br>
            <a:r>
              <a:rPr lang="en-US" altLang="ko-KR" sz="13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like RGB colors in an image</a:t>
            </a:r>
          </a:p>
          <a:p>
            <a:pPr latinLnBrk="1">
              <a:buClrTx/>
            </a:pPr>
            <a:endParaRPr lang="en-US" altLang="ko-KR" sz="3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atinLnBrk="1">
              <a:buClrTx/>
            </a:pPr>
            <a:r>
              <a:rPr lang="en-US" altLang="ko-KR" sz="1350" dirty="0">
                <a:solidFill>
                  <a:srgbClr val="C00000"/>
                </a:solidFill>
                <a:latin typeface="맑은 고딕" panose="020F0502020204030204"/>
                <a:ea typeface="맑은 고딕" panose="020B0503020000020004" pitchFamily="50" charset="-127"/>
              </a:rPr>
              <a:t>    Input format: (64 x 64 x 3) or (224 x 224 x 3)</a:t>
            </a:r>
            <a:endParaRPr lang="ko-KR" altLang="en-US" sz="1350" dirty="0">
              <a:solidFill>
                <a:srgbClr val="C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9AC38B2A-BA95-4314-84CB-9C628E54AA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310" y="3717445"/>
            <a:ext cx="1689737" cy="168973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EB4DBCB3-FEE5-4EE9-954F-FC909A80E3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378" y="3698555"/>
            <a:ext cx="1689737" cy="16897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FE42A7A-D6B7-4C4B-B9A4-3151F85262E6}"/>
              </a:ext>
            </a:extLst>
          </p:cNvPr>
          <p:cNvSpPr txBox="1"/>
          <p:nvPr/>
        </p:nvSpPr>
        <p:spPr>
          <a:xfrm>
            <a:off x="5176820" y="3429000"/>
            <a:ext cx="20527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Single event images</a:t>
            </a:r>
            <a:endParaRPr lang="ko-KR" altLang="en-US" sz="13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32ECC34-6A11-4FCE-B59D-4E441E038706}"/>
              </a:ext>
            </a:extLst>
          </p:cNvPr>
          <p:cNvSpPr txBox="1"/>
          <p:nvPr/>
        </p:nvSpPr>
        <p:spPr>
          <a:xfrm>
            <a:off x="6983035" y="3659834"/>
            <a:ext cx="619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buClrTx/>
            </a:pPr>
            <a:r>
              <a:rPr lang="en-US" altLang="ko-KR" sz="9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Signal</a:t>
            </a:r>
            <a:endParaRPr lang="ko-KR" altLang="en-US" sz="9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39885B8-F696-4704-8C37-D4465B70A042}"/>
              </a:ext>
            </a:extLst>
          </p:cNvPr>
          <p:cNvSpPr txBox="1"/>
          <p:nvPr/>
        </p:nvSpPr>
        <p:spPr>
          <a:xfrm>
            <a:off x="5322477" y="3659834"/>
            <a:ext cx="8807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buClrTx/>
            </a:pPr>
            <a:r>
              <a:rPr lang="en-US" altLang="ko-KR" sz="9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Background</a:t>
            </a:r>
            <a:endParaRPr lang="ko-KR" altLang="en-US" sz="9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E2BE3F3-BAD6-40B1-8D89-C2B3329D2956}"/>
              </a:ext>
            </a:extLst>
          </p:cNvPr>
          <p:cNvSpPr txBox="1"/>
          <p:nvPr/>
        </p:nvSpPr>
        <p:spPr>
          <a:xfrm>
            <a:off x="5404884" y="5219243"/>
            <a:ext cx="224272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350" dirty="0">
                <a:solidFill>
                  <a:srgbClr val="C00000"/>
                </a:solidFill>
                <a:latin typeface="맑은 고딕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 CNN learn the pattern which distinguish signal and background</a:t>
            </a:r>
            <a:endParaRPr lang="ko-KR" altLang="en-US" sz="1350" dirty="0">
              <a:solidFill>
                <a:srgbClr val="C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87018D-8FC5-4D94-A5EC-135A681A5A37}"/>
              </a:ext>
            </a:extLst>
          </p:cNvPr>
          <p:cNvSpPr txBox="1"/>
          <p:nvPr/>
        </p:nvSpPr>
        <p:spPr>
          <a:xfrm>
            <a:off x="4242776" y="2881569"/>
            <a:ext cx="7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buClrTx/>
            </a:pPr>
            <a:r>
              <a:rPr lang="en-US" altLang="ko-KR" sz="13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64x64</a:t>
            </a:r>
            <a:endParaRPr lang="ko-KR" altLang="en-US" sz="13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="" xmlns:a16="http://schemas.microsoft.com/office/drawing/2014/main" id="{D2C7C2C2-8611-4907-B68D-BAD6382A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Event data as images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4F7AD934-062E-BB46-A1EF-BDDC39CC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날짜 개체 틀 5">
            <a:extLst>
              <a:ext uri="{FF2B5EF4-FFF2-40B4-BE49-F238E27FC236}">
                <a16:creationId xmlns="" xmlns:a16="http://schemas.microsoft.com/office/drawing/2014/main" id="{83599E55-5D02-6D4D-A27E-DF9C6853D153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15" name="바닥글 개체 틀 14">
            <a:extLst>
              <a:ext uri="{FF2B5EF4-FFF2-40B4-BE49-F238E27FC236}">
                <a16:creationId xmlns="" xmlns:a16="http://schemas.microsoft.com/office/drawing/2014/main" id="{8F7E7169-2697-6B4A-9135-E39B7B3E4168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sp>
        <p:nvSpPr>
          <p:cNvPr id="32" name="직사각형 31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06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BE290DDE-F4B2-4025-A9C2-6AC7D361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00" y="1602625"/>
            <a:ext cx="7012802" cy="1836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DD231B-5197-48E0-887B-61679813251A}"/>
              </a:ext>
            </a:extLst>
          </p:cNvPr>
          <p:cNvSpPr txBox="1"/>
          <p:nvPr/>
        </p:nvSpPr>
        <p:spPr>
          <a:xfrm>
            <a:off x="2881926" y="1685180"/>
            <a:ext cx="3089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/>
              <a:t>Structure of the CNN based model</a:t>
            </a:r>
            <a:endParaRPr lang="ko-KR" altLang="en-US" sz="135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223AC7-5AA8-4D59-A931-7B54A513D6BB}"/>
              </a:ext>
            </a:extLst>
          </p:cNvPr>
          <p:cNvSpPr txBox="1"/>
          <p:nvPr/>
        </p:nvSpPr>
        <p:spPr>
          <a:xfrm>
            <a:off x="1177157" y="3581974"/>
            <a:ext cx="168820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64 number of 3x3 Kernel </a:t>
            </a:r>
          </a:p>
          <a:p>
            <a:r>
              <a:rPr lang="en-US" altLang="ko-KR" sz="1350" dirty="0"/>
              <a:t>1 stride </a:t>
            </a:r>
          </a:p>
          <a:p>
            <a:r>
              <a:rPr lang="en-US" altLang="ko-KR" sz="1350" dirty="0"/>
              <a:t>zero padding </a:t>
            </a:r>
          </a:p>
          <a:p>
            <a:r>
              <a:rPr lang="en-US" altLang="ko-KR" sz="1350" dirty="0"/>
              <a:t>2x2 Kernel max pooling</a:t>
            </a:r>
          </a:p>
          <a:p>
            <a:r>
              <a:rPr lang="en-US" altLang="ko-KR" sz="1350" dirty="0" err="1"/>
              <a:t>ReLu</a:t>
            </a:r>
            <a:endParaRPr lang="en-US" altLang="ko-KR" sz="1350" dirty="0"/>
          </a:p>
          <a:p>
            <a:r>
              <a:rPr lang="en-US" altLang="ko-KR" sz="1350" dirty="0"/>
              <a:t>Batch normalization</a:t>
            </a:r>
          </a:p>
          <a:p>
            <a:r>
              <a:rPr lang="en-US" altLang="ko-KR" sz="1350" dirty="0"/>
              <a:t>0.5 dropout</a:t>
            </a:r>
            <a:endParaRPr lang="ko-KR" alt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0E76927-F50A-4E41-B88F-C660F9E07C9F}"/>
              </a:ext>
            </a:extLst>
          </p:cNvPr>
          <p:cNvSpPr txBox="1"/>
          <p:nvPr/>
        </p:nvSpPr>
        <p:spPr>
          <a:xfrm>
            <a:off x="2808617" y="3581974"/>
            <a:ext cx="173892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128 number of 3x3 Kernel</a:t>
            </a:r>
          </a:p>
          <a:p>
            <a:r>
              <a:rPr lang="en-US" altLang="ko-KR" sz="1350" dirty="0"/>
              <a:t>2 stride </a:t>
            </a:r>
          </a:p>
          <a:p>
            <a:r>
              <a:rPr lang="en-US" altLang="ko-KR" sz="1350" dirty="0"/>
              <a:t>zero padding </a:t>
            </a:r>
          </a:p>
          <a:p>
            <a:r>
              <a:rPr lang="en-US" altLang="ko-KR" sz="1350" dirty="0"/>
              <a:t>2x2 Kernel max pooling</a:t>
            </a:r>
          </a:p>
          <a:p>
            <a:r>
              <a:rPr lang="en-US" altLang="ko-KR" sz="1350" dirty="0" err="1"/>
              <a:t>ReLu</a:t>
            </a:r>
            <a:endParaRPr lang="en-US" altLang="ko-KR" sz="1350" dirty="0"/>
          </a:p>
          <a:p>
            <a:r>
              <a:rPr lang="en-US" altLang="ko-KR" sz="1350" dirty="0"/>
              <a:t>Batch normalization</a:t>
            </a:r>
          </a:p>
          <a:p>
            <a:r>
              <a:rPr lang="en-US" altLang="ko-KR" sz="1350" dirty="0"/>
              <a:t>0.5 dropout</a:t>
            </a:r>
            <a:endParaRPr lang="ko-KR" alt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BB3E3D-06A6-4B25-94E6-5B34BA7EE268}"/>
              </a:ext>
            </a:extLst>
          </p:cNvPr>
          <p:cNvSpPr txBox="1"/>
          <p:nvPr/>
        </p:nvSpPr>
        <p:spPr>
          <a:xfrm>
            <a:off x="4484846" y="3575878"/>
            <a:ext cx="182930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256 number of 3x3 Kernel</a:t>
            </a:r>
          </a:p>
          <a:p>
            <a:r>
              <a:rPr lang="en-US" altLang="ko-KR" sz="1350" dirty="0"/>
              <a:t>1 stride </a:t>
            </a:r>
          </a:p>
          <a:p>
            <a:r>
              <a:rPr lang="en-US" altLang="ko-KR" sz="1350" dirty="0"/>
              <a:t>zero padding </a:t>
            </a:r>
          </a:p>
          <a:p>
            <a:r>
              <a:rPr lang="en-US" altLang="ko-KR" sz="1350" dirty="0"/>
              <a:t>2x2 Kernel max pooling</a:t>
            </a:r>
          </a:p>
          <a:p>
            <a:r>
              <a:rPr lang="en-US" altLang="ko-KR" sz="1350" dirty="0" err="1"/>
              <a:t>ReLu</a:t>
            </a:r>
            <a:endParaRPr lang="en-US" altLang="ko-KR" sz="1350" dirty="0"/>
          </a:p>
          <a:p>
            <a:r>
              <a:rPr lang="en-US" altLang="ko-KR" sz="1350" dirty="0"/>
              <a:t>Batch normalization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DF70C7-7F3C-426A-9561-2A6F410DFC6D}"/>
              </a:ext>
            </a:extLst>
          </p:cNvPr>
          <p:cNvSpPr txBox="1"/>
          <p:nvPr/>
        </p:nvSpPr>
        <p:spPr>
          <a:xfrm>
            <a:off x="6235742" y="3574447"/>
            <a:ext cx="1750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256 number of 3x3 Kernel</a:t>
            </a:r>
          </a:p>
          <a:p>
            <a:r>
              <a:rPr lang="en-US" altLang="ko-KR" sz="1350" dirty="0"/>
              <a:t>2 stride </a:t>
            </a:r>
          </a:p>
          <a:p>
            <a:r>
              <a:rPr lang="en-US" altLang="ko-KR" sz="1350" dirty="0"/>
              <a:t>zero padding </a:t>
            </a:r>
          </a:p>
          <a:p>
            <a:r>
              <a:rPr lang="en-US" altLang="ko-KR" sz="1350" dirty="0" err="1"/>
              <a:t>ReLu</a:t>
            </a:r>
            <a:endParaRPr lang="en-US" altLang="ko-KR" sz="1350" dirty="0"/>
          </a:p>
          <a:p>
            <a:r>
              <a:rPr lang="en-US" altLang="ko-KR" sz="1350" dirty="0"/>
              <a:t>Batch normalization</a:t>
            </a:r>
          </a:p>
          <a:p>
            <a:endParaRPr lang="ko-KR" alt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64CA9C-A118-48A6-B3F5-331ABD8970BF}"/>
              </a:ext>
            </a:extLst>
          </p:cNvPr>
          <p:cNvSpPr txBox="1"/>
          <p:nvPr/>
        </p:nvSpPr>
        <p:spPr>
          <a:xfrm>
            <a:off x="422508" y="5615582"/>
            <a:ext cx="2633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FC1: 512 neurons, </a:t>
            </a:r>
            <a:r>
              <a:rPr lang="en-US" altLang="ko-KR" sz="1350" dirty="0" err="1"/>
              <a:t>ReLu</a:t>
            </a:r>
            <a:r>
              <a:rPr lang="en-US" altLang="ko-KR" sz="1350" dirty="0"/>
              <a:t>., 0.5 dropout</a:t>
            </a:r>
          </a:p>
          <a:p>
            <a:endParaRPr lang="en-US" altLang="ko-KR" sz="1350" dirty="0"/>
          </a:p>
          <a:p>
            <a:r>
              <a:rPr lang="en-US" altLang="ko-KR" sz="1350" dirty="0"/>
              <a:t>FC2: Sigmoid output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9DED18-E12D-4ECA-8AB8-6A64C68DAAC0}"/>
              </a:ext>
            </a:extLst>
          </p:cNvPr>
          <p:cNvSpPr txBox="1"/>
          <p:nvPr/>
        </p:nvSpPr>
        <p:spPr>
          <a:xfrm>
            <a:off x="1644002" y="3311374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/>
              <a:t>Conv1</a:t>
            </a:r>
            <a:endParaRPr lang="ko-KR" alt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403163A-4D9E-453B-9EE5-F3392D0D4867}"/>
              </a:ext>
            </a:extLst>
          </p:cNvPr>
          <p:cNvSpPr txBox="1"/>
          <p:nvPr/>
        </p:nvSpPr>
        <p:spPr>
          <a:xfrm>
            <a:off x="3257080" y="3311374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/>
              <a:t>Conv2</a:t>
            </a:r>
            <a:endParaRPr lang="ko-KR" alt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587BE4-A646-4BEC-B327-C8D64F45B4A0}"/>
              </a:ext>
            </a:extLst>
          </p:cNvPr>
          <p:cNvSpPr txBox="1"/>
          <p:nvPr/>
        </p:nvSpPr>
        <p:spPr>
          <a:xfrm>
            <a:off x="4963661" y="3311374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/>
              <a:t>Conv3</a:t>
            </a:r>
            <a:endParaRPr lang="ko-KR" altLang="en-US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6C6E92-600C-4906-BF02-6A7B2BFA5747}"/>
              </a:ext>
            </a:extLst>
          </p:cNvPr>
          <p:cNvSpPr txBox="1"/>
          <p:nvPr/>
        </p:nvSpPr>
        <p:spPr>
          <a:xfrm>
            <a:off x="6557536" y="3311374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/>
              <a:t>Conv4</a:t>
            </a:r>
            <a:endParaRPr lang="ko-KR" alt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7E7F89-D791-438C-AC33-0283DE72A6F6}"/>
              </a:ext>
            </a:extLst>
          </p:cNvPr>
          <p:cNvSpPr txBox="1"/>
          <p:nvPr/>
        </p:nvSpPr>
        <p:spPr>
          <a:xfrm>
            <a:off x="4572001" y="3076752"/>
            <a:ext cx="591671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conv 4</a:t>
            </a:r>
            <a:endParaRPr lang="ko-KR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956570-AEF9-470C-874D-65F5A98FA5BA}"/>
              </a:ext>
            </a:extLst>
          </p:cNvPr>
          <p:cNvSpPr txBox="1"/>
          <p:nvPr/>
        </p:nvSpPr>
        <p:spPr>
          <a:xfrm>
            <a:off x="3408258" y="5552103"/>
            <a:ext cx="5427944" cy="105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/>
              <a:t>Preprocessed </a:t>
            </a:r>
            <a:r>
              <a:rPr lang="en-US" altLang="ko-KR" sz="1350" dirty="0">
                <a:solidFill>
                  <a:srgbClr val="C00000"/>
                </a:solidFill>
              </a:rPr>
              <a:t>( 3-ch merged, Weight normalized ) images </a:t>
            </a:r>
            <a:r>
              <a:rPr lang="en-US" altLang="ko-KR" sz="1350" dirty="0"/>
              <a:t>are used in </a:t>
            </a:r>
            <a:r>
              <a:rPr lang="en-US" altLang="ko-KR" sz="1350" dirty="0">
                <a:solidFill>
                  <a:srgbClr val="C00000"/>
                </a:solidFill>
              </a:rPr>
              <a:t>training inputs</a:t>
            </a:r>
          </a:p>
          <a:p>
            <a:endParaRPr lang="en-US" altLang="ko-KR" sz="4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/>
              <a:t>Number of data is divided </a:t>
            </a:r>
            <a:r>
              <a:rPr lang="en-US" altLang="ko-KR" sz="1350" dirty="0">
                <a:solidFill>
                  <a:srgbClr val="C00000"/>
                </a:solidFill>
              </a:rPr>
              <a:t>3 sets: training, validation, test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ko-KR" sz="375" dirty="0">
              <a:solidFill>
                <a:srgbClr val="C0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/>
              <a:t>Training ended when total data are iterated 50 times ( 50 epochs )</a:t>
            </a:r>
          </a:p>
        </p:txBody>
      </p:sp>
      <p:sp>
        <p:nvSpPr>
          <p:cNvPr id="14" name="제목 13">
            <a:extLst>
              <a:ext uri="{FF2B5EF4-FFF2-40B4-BE49-F238E27FC236}">
                <a16:creationId xmlns="" xmlns:a16="http://schemas.microsoft.com/office/drawing/2014/main" id="{9DBB2773-273A-41F1-922A-6AFC51F838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altLang="ko-KR" dirty="0"/>
              <a:t>Deep Learning Model definition</a:t>
            </a:r>
            <a:endParaRPr lang="ko-KR" altLang="en-US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="" xmlns:a16="http://schemas.microsoft.com/office/drawing/2014/main" id="{5846EFC1-499E-C14B-8749-618A38050C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705AD06C-2144-6B48-9D47-7D13FD42ADA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9" name="직사각형 18"/>
          <p:cNvSpPr/>
          <p:nvPr/>
        </p:nvSpPr>
        <p:spPr bwMode="auto">
          <a:xfrm>
            <a:off x="7020272" y="6453337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45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3BC0A19-E269-46BB-B7A7-E6F32F14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78" y="3304087"/>
            <a:ext cx="3785919" cy="23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>
            <a:extLst>
              <a:ext uri="{FF2B5EF4-FFF2-40B4-BE49-F238E27FC236}">
                <a16:creationId xmlns="" xmlns:a16="http://schemas.microsoft.com/office/drawing/2014/main" id="{DDC94AEF-4FF6-4BDA-B346-D8F0583CB8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92066" y="31056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0B8D3C-4AA2-46B9-818A-E690C615BB53}"/>
              </a:ext>
            </a:extLst>
          </p:cNvPr>
          <p:cNvSpPr txBox="1"/>
          <p:nvPr/>
        </p:nvSpPr>
        <p:spPr>
          <a:xfrm>
            <a:off x="1400963" y="4877664"/>
            <a:ext cx="1575464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Benchmark results</a:t>
            </a:r>
            <a:endParaRPr lang="ko-KR" altLang="en-US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55DC1FB-6545-4CB2-8117-AE66DC8908BC}"/>
              </a:ext>
            </a:extLst>
          </p:cNvPr>
          <p:cNvSpPr txBox="1"/>
          <p:nvPr/>
        </p:nvSpPr>
        <p:spPr>
          <a:xfrm>
            <a:off x="498281" y="1533447"/>
            <a:ext cx="6584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altLang="ko-KR" sz="1350" b="1" dirty="0"/>
              <a:t>Benchmark model (ATLAS) vs CMS</a:t>
            </a:r>
          </a:p>
        </p:txBody>
      </p:sp>
      <p:graphicFrame>
        <p:nvGraphicFramePr>
          <p:cNvPr id="13" name="표 24">
            <a:extLst>
              <a:ext uri="{FF2B5EF4-FFF2-40B4-BE49-F238E27FC236}">
                <a16:creationId xmlns="" xmlns:a16="http://schemas.microsoft.com/office/drawing/2014/main" id="{053AD2E9-0C3A-4991-8D10-BC7BB7A169F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8232" y="1787084"/>
          <a:ext cx="6084116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632">
                  <a:extLst>
                    <a:ext uri="{9D8B030D-6E8A-4147-A177-3AD203B41FA5}">
                      <a16:colId xmlns="" xmlns:a16="http://schemas.microsoft.com/office/drawing/2014/main" val="1761733008"/>
                    </a:ext>
                  </a:extLst>
                </a:gridCol>
                <a:gridCol w="1080413">
                  <a:extLst>
                    <a:ext uri="{9D8B030D-6E8A-4147-A177-3AD203B41FA5}">
                      <a16:colId xmlns="" xmlns:a16="http://schemas.microsoft.com/office/drawing/2014/main" val="3123464664"/>
                    </a:ext>
                  </a:extLst>
                </a:gridCol>
                <a:gridCol w="2352250">
                  <a:extLst>
                    <a:ext uri="{9D8B030D-6E8A-4147-A177-3AD203B41FA5}">
                      <a16:colId xmlns="" xmlns:a16="http://schemas.microsoft.com/office/drawing/2014/main" val="2816254701"/>
                    </a:ext>
                  </a:extLst>
                </a:gridCol>
                <a:gridCol w="1365821">
                  <a:extLst>
                    <a:ext uri="{9D8B030D-6E8A-4147-A177-3AD203B41FA5}">
                      <a16:colId xmlns="" xmlns:a16="http://schemas.microsoft.com/office/drawing/2014/main" val="79752724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Preprocessing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Framework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201963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ATLAS x NERSC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CNN-based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3-ch merging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Intel Caffe, </a:t>
                      </a:r>
                      <a:r>
                        <a:rPr lang="en-US" altLang="ko-KR" sz="800" dirty="0" err="1">
                          <a:solidFill>
                            <a:schemeClr val="tx1"/>
                          </a:solidFill>
                        </a:rPr>
                        <a:t>Tensorflow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20922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CMS x KISTI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CNN-based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3-ch merging, Weight normalization &amp; rescaling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err="1">
                          <a:solidFill>
                            <a:schemeClr val="tx1"/>
                          </a:solidFill>
                        </a:rPr>
                        <a:t>Pytorch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73053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3B9AEB0-A03B-4EE9-B673-F5987F8D6AC7}"/>
              </a:ext>
            </a:extLst>
          </p:cNvPr>
          <p:cNvSpPr txBox="1"/>
          <p:nvPr/>
        </p:nvSpPr>
        <p:spPr>
          <a:xfrm>
            <a:off x="498280" y="2553273"/>
            <a:ext cx="6584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altLang="ko-KR" sz="1350" b="1" dirty="0"/>
              <a:t>Performance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E900FD-5096-490D-8CD0-9E6B0F97C239}"/>
              </a:ext>
            </a:extLst>
          </p:cNvPr>
          <p:cNvSpPr txBox="1"/>
          <p:nvPr/>
        </p:nvSpPr>
        <p:spPr>
          <a:xfrm>
            <a:off x="4925862" y="1563430"/>
            <a:ext cx="20432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900" dirty="0"/>
              <a:t>We</a:t>
            </a:r>
            <a:r>
              <a:rPr lang="ko-KR" altLang="en-US" sz="900" dirty="0"/>
              <a:t> </a:t>
            </a:r>
            <a:r>
              <a:rPr lang="en-US" altLang="ko-KR" sz="900" dirty="0"/>
              <a:t>also</a:t>
            </a:r>
            <a:r>
              <a:rPr lang="ko-KR" altLang="en-US" sz="900" dirty="0"/>
              <a:t> </a:t>
            </a:r>
            <a:r>
              <a:rPr lang="en-US" altLang="ko-KR" sz="900" dirty="0"/>
              <a:t>tested </a:t>
            </a:r>
            <a:r>
              <a:rPr lang="en-US" altLang="ko-KR" sz="900" dirty="0" err="1"/>
              <a:t>Tensorflow+Keras</a:t>
            </a:r>
            <a:endParaRPr lang="ko-KR" alt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D9B7F8-E003-4746-9383-90CBE22DCB8D}"/>
              </a:ext>
            </a:extLst>
          </p:cNvPr>
          <p:cNvSpPr txBox="1"/>
          <p:nvPr/>
        </p:nvSpPr>
        <p:spPr>
          <a:xfrm>
            <a:off x="1115456" y="5407952"/>
            <a:ext cx="23447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900" dirty="0"/>
              <a:t>NERSC results using ATLAS  sample</a:t>
            </a:r>
            <a:endParaRPr lang="ko-KR" altLang="en-US" sz="9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CEA5903-8E42-4D1B-90E0-9F330F51718D}"/>
              </a:ext>
            </a:extLst>
          </p:cNvPr>
          <p:cNvSpPr txBox="1"/>
          <p:nvPr/>
        </p:nvSpPr>
        <p:spPr>
          <a:xfrm>
            <a:off x="748232" y="2825894"/>
            <a:ext cx="5461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/>
              <a:t>Even with ATLAS-optimized CNN architecture, experiments using CMS simulation samples showed high performance ( </a:t>
            </a:r>
            <a:r>
              <a:rPr lang="en-US" altLang="ko-KR" sz="1350" dirty="0">
                <a:solidFill>
                  <a:srgbClr val="C00000"/>
                </a:solidFill>
              </a:rPr>
              <a:t>AUC : 0.9946 </a:t>
            </a:r>
            <a:r>
              <a:rPr lang="en-US" altLang="ko-KR" sz="1350" dirty="0"/>
              <a:t>)</a:t>
            </a:r>
            <a:endParaRPr lang="ko-KR" altLang="en-US" sz="1350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BBEDB2E5-43B9-4A49-B08A-CA58E4C91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034" y="3286564"/>
            <a:ext cx="3168340" cy="2390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E7A6DC5-BE3A-4ECA-9D31-D740FA99EE0D}"/>
              </a:ext>
            </a:extLst>
          </p:cNvPr>
          <p:cNvSpPr txBox="1"/>
          <p:nvPr/>
        </p:nvSpPr>
        <p:spPr>
          <a:xfrm>
            <a:off x="5302231" y="4908636"/>
            <a:ext cx="1993872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CMS-simulation results</a:t>
            </a:r>
            <a:endParaRPr lang="ko-KR" altLang="en-US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661AFA6-1CED-4351-9C00-1B07F2FA88DB}"/>
              </a:ext>
            </a:extLst>
          </p:cNvPr>
          <p:cNvSpPr txBox="1"/>
          <p:nvPr/>
        </p:nvSpPr>
        <p:spPr>
          <a:xfrm>
            <a:off x="5786420" y="3620178"/>
            <a:ext cx="200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rgbClr val="C00000"/>
                </a:solidFill>
              </a:rPr>
              <a:t>AUC : 0.9946</a:t>
            </a:r>
          </a:p>
          <a:p>
            <a:pPr algn="ctr"/>
            <a:r>
              <a:rPr lang="en-US" altLang="ko-KR" sz="1350" dirty="0">
                <a:solidFill>
                  <a:srgbClr val="C00000"/>
                </a:solidFill>
              </a:rPr>
              <a:t>(Single GPU)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BCA7B63F-0BD4-4DFF-AF87-9859960611DE}"/>
                  </a:ext>
                </a:extLst>
              </p:cNvPr>
              <p:cNvSpPr txBox="1"/>
              <p:nvPr/>
            </p:nvSpPr>
            <p:spPr>
              <a:xfrm>
                <a:off x="5302231" y="4472242"/>
                <a:ext cx="2053266" cy="357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※ </a:t>
                </a:r>
                <a:r>
                  <a:rPr lang="en-US" altLang="ko-KR" sz="900" dirty="0"/>
                  <a:t>Physics selection:</a:t>
                </a:r>
              </a:p>
              <a:p>
                <a:r>
                  <a:rPr lang="en-US" altLang="ko-KR" sz="825" dirty="0"/>
                  <a:t># of </a:t>
                </a:r>
                <a:r>
                  <a:rPr lang="en-US" altLang="ko-KR" sz="825" dirty="0" err="1"/>
                  <a:t>fatjet</a:t>
                </a:r>
                <a:r>
                  <a:rPr lang="en-US" altLang="ko-KR" sz="825" dirty="0"/>
                  <a:t> </a:t>
                </a:r>
                <a14:m>
                  <m:oMath xmlns:m="http://schemas.openxmlformats.org/officeDocument/2006/math">
                    <m:r>
                      <a:rPr lang="en-US" altLang="ko-KR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ko-KR" sz="825" dirty="0"/>
                  <a:t> 4:  4 </a:t>
                </a:r>
                <a:r>
                  <a:rPr lang="en-US" altLang="ko-KR" sz="825" dirty="0" err="1"/>
                  <a:t>fatjet</a:t>
                </a:r>
                <a:r>
                  <a:rPr lang="en-US" altLang="ko-KR" sz="825" dirty="0"/>
                  <a:t> Mass &gt; 500 GeV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A7B63F-0BD4-4DFF-AF87-985996061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641" y="4819990"/>
                <a:ext cx="2737688" cy="446276"/>
              </a:xfrm>
              <a:prstGeom prst="rect">
                <a:avLst/>
              </a:prstGeom>
              <a:blipFill>
                <a:blip r:embed="rId4"/>
                <a:stretch>
                  <a:fillRect l="-223" t="-2740" b="-82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A8378E5-67EF-42BF-8AE9-EC61F790705A}"/>
              </a:ext>
            </a:extLst>
          </p:cNvPr>
          <p:cNvSpPr txBox="1"/>
          <p:nvPr/>
        </p:nvSpPr>
        <p:spPr>
          <a:xfrm>
            <a:off x="6714114" y="1065059"/>
            <a:ext cx="1838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GPU1: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Tesla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P100</a:t>
            </a:r>
          </a:p>
          <a:p>
            <a:pPr algn="r"/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or GTX1080Ti</a:t>
            </a:r>
            <a:endParaRPr lang="ko-KR" altLang="en-US" sz="900" dirty="0"/>
          </a:p>
          <a:p>
            <a:pPr algn="r"/>
            <a:endParaRPr lang="ko-KR" altLang="en-US" sz="900" dirty="0"/>
          </a:p>
        </p:txBody>
      </p:sp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C7E595A-074D-4DA1-9513-63D5E55E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Baseline performance at Single node (GPU)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30AF5FE9-F19F-E049-8924-E5C52581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날짜 개체 틀 8">
            <a:extLst>
              <a:ext uri="{FF2B5EF4-FFF2-40B4-BE49-F238E27FC236}">
                <a16:creationId xmlns="" xmlns:a16="http://schemas.microsoft.com/office/drawing/2014/main" id="{7F5851D9-A5D0-9942-B404-E1EBBFFF0AF3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628650" y="5704672"/>
            <a:ext cx="2057400" cy="22043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2020.09.24</a:t>
            </a:r>
            <a:endParaRPr lang="ko-KR" altLang="en-US" sz="825"/>
          </a:p>
        </p:txBody>
      </p:sp>
      <p:sp>
        <p:nvSpPr>
          <p:cNvPr id="11" name="바닥글 개체 틀 10">
            <a:extLst>
              <a:ext uri="{FF2B5EF4-FFF2-40B4-BE49-F238E27FC236}">
                <a16:creationId xmlns="" xmlns:a16="http://schemas.microsoft.com/office/drawing/2014/main" id="{84A9FF66-199D-B849-93C4-E30F5097A252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3028950" y="5704672"/>
            <a:ext cx="3086100" cy="220435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KSC2020 / ML4HEP</a:t>
            </a:r>
            <a:endParaRPr lang="ko-KR" altLang="en-US" sz="825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3A9CEA-B04B-A847-903D-A04E5CF21240}"/>
              </a:ext>
            </a:extLst>
          </p:cNvPr>
          <p:cNvSpPr txBox="1"/>
          <p:nvPr/>
        </p:nvSpPr>
        <p:spPr>
          <a:xfrm rot="1003915">
            <a:off x="6553758" y="3271843"/>
            <a:ext cx="247772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x-none" sz="1500" dirty="0">
                <a:solidFill>
                  <a:srgbClr val="C00000"/>
                </a:solidFill>
              </a:rPr>
              <a:t>Reproduced ATLAS results</a:t>
            </a:r>
            <a:endParaRPr kumimoji="1" lang="x-none" altLang="en-US" sz="1500" dirty="0">
              <a:solidFill>
                <a:srgbClr val="C00000"/>
              </a:solidFill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7081332" y="6356351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J. Goh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586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63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2"/>
            <a:ext cx="9144000" cy="68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64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2"/>
            <a:ext cx="9144000" cy="68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65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66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" y="0"/>
            <a:ext cx="913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67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" y="0"/>
            <a:ext cx="9124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68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4"/>
            <a:ext cx="9144000" cy="68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en-US" altLang="ko-KR" sz="4000" b="1" dirty="0" smtClean="0">
                <a:solidFill>
                  <a:srgbClr val="0070C0"/>
                </a:solidFill>
                <a:latin typeface="+mj-ea"/>
                <a:ea typeface="+mj-ea"/>
              </a:rPr>
              <a:t>Belle II </a:t>
            </a:r>
            <a:r>
              <a:rPr lang="ko-KR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실험</a:t>
            </a:r>
            <a:endParaRPr lang="en-US" altLang="ko-KR" sz="4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69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899" y="6114389"/>
            <a:ext cx="38278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latinLnBrk="0" hangingPunct="0"/>
            <a:r>
              <a:rPr lang="en-US" altLang="ko-KR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※ </a:t>
            </a:r>
            <a:r>
              <a:rPr lang="ko-KR" altLang="en-US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김경호 박사의</a:t>
            </a:r>
            <a:r>
              <a:rPr lang="en-US" altLang="ko-KR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자료임</a:t>
            </a:r>
            <a:endParaRPr kumimoji="0" lang="ko-KR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349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669727" y="1821656"/>
            <a:ext cx="7804547" cy="1210469"/>
          </a:xfrm>
        </p:spPr>
        <p:txBody>
          <a:bodyPr/>
          <a:lstStyle/>
          <a:p>
            <a:pPr eaLnBrk="1" hangingPunct="1"/>
            <a:r>
              <a:rPr lang="en-US" altLang="ko-KR" dirty="0" smtClean="0"/>
              <a:t>In Ancient time</a:t>
            </a:r>
          </a:p>
          <a:p>
            <a:pPr eaLnBrk="1" hangingPunct="1">
              <a:buFontTx/>
              <a:buNone/>
            </a:pPr>
            <a:r>
              <a:rPr lang="en-US" altLang="ko-KR" dirty="0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0413" y="609600"/>
            <a:ext cx="7697787" cy="450850"/>
          </a:xfrm>
          <a:noFill/>
        </p:spPr>
        <p:txBody>
          <a:bodyPr lIns="90000" tIns="46800" rIns="90000" bIns="46800" anchor="t">
            <a:normAutofit fontScale="90000"/>
          </a:bodyPr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What is world made of?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6764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1981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21336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29200"/>
            <a:ext cx="22860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676400" y="5410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1600" b="1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114800" y="4038600"/>
            <a:ext cx="12192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ko-KR" altLang="ko-KR" sz="1600" b="1">
              <a:solidFill>
                <a:srgbClr val="000000"/>
              </a:solidFill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962400" y="4267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1600" b="1">
                <a:solidFill>
                  <a:srgbClr val="000000"/>
                </a:solidFill>
              </a:rPr>
              <a:t>fire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553200" y="4800600"/>
            <a:ext cx="1143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1600" b="1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038600" y="6324600"/>
            <a:ext cx="12192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1600" b="1">
                <a:solidFill>
                  <a:srgbClr val="000000"/>
                </a:solidFill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1364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11"/>
            <a:ext cx="9144000" cy="60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764"/>
            <a:ext cx="9144000" cy="57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315"/>
            <a:ext cx="9144000" cy="58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287"/>
            <a:ext cx="9144000" cy="58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613"/>
            <a:ext cx="9144000" cy="58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06"/>
            <a:ext cx="9144000" cy="58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14"/>
            <a:ext cx="9144000" cy="63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40"/>
            <a:ext cx="9144000" cy="63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269"/>
            <a:ext cx="9144000" cy="63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37"/>
            <a:ext cx="9144000" cy="63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228600"/>
            <a:ext cx="7104062" cy="13716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 altLang="ko-KR" smtClean="0">
                <a:solidFill>
                  <a:schemeClr val="tx1"/>
                </a:solidFill>
              </a:rPr>
              <a:t>What is World Made of?</a:t>
            </a:r>
          </a:p>
        </p:txBody>
      </p:sp>
      <p:pic>
        <p:nvPicPr>
          <p:cNvPr id="6147" name="Picture 3" descr="sca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5413" y="1828800"/>
            <a:ext cx="2535237" cy="3733800"/>
          </a:xfrm>
        </p:spPr>
      </p:pic>
      <p:pic>
        <p:nvPicPr>
          <p:cNvPr id="6148" name="Picture 4" descr="rainbow_line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1524000"/>
            <a:ext cx="5697538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2_dew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26828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4360863" y="2667000"/>
            <a:ext cx="703262" cy="533400"/>
          </a:xfrm>
          <a:prstGeom prst="line">
            <a:avLst/>
          </a:prstGeom>
          <a:noFill/>
          <a:ln w="47625" cap="sq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283"/>
            <a:ext cx="9144000" cy="6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643"/>
            <a:ext cx="9144000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037"/>
            <a:ext cx="9144000" cy="63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219"/>
            <a:ext cx="9144000" cy="62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D06C-2144-6B48-9D47-7D13FD42ADA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92"/>
            <a:ext cx="9144000" cy="58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과제구성"/>
          <p:cNvSpPr txBox="1"/>
          <p:nvPr/>
        </p:nvSpPr>
        <p:spPr>
          <a:xfrm>
            <a:off x="838726" y="3110555"/>
            <a:ext cx="762159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>
                <a:solidFill>
                  <a:srgbClr val="0433FF"/>
                </a:solidFill>
              </a:defRPr>
            </a:lvl1pPr>
          </a:lstStyle>
          <a:p>
            <a:pPr algn="ctr"/>
            <a:r>
              <a:rPr lang="ko-KR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이론</a:t>
            </a:r>
            <a:endParaRPr lang="en-US" altLang="ko-KR" sz="4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85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99" y="6114389"/>
            <a:ext cx="38278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latinLnBrk="0" hangingPunct="0"/>
            <a:r>
              <a:rPr lang="en-US" altLang="ko-KR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※ </a:t>
            </a:r>
            <a:r>
              <a:rPr lang="ko-KR" altLang="en-US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박명훈 교수의</a:t>
            </a:r>
            <a:r>
              <a:rPr lang="en-US" altLang="ko-KR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자료임</a:t>
            </a:r>
            <a:endParaRPr kumimoji="0" lang="ko-KR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79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86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87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88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89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" y="0"/>
            <a:ext cx="9120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1447800"/>
          </a:xfrm>
          <a:noFill/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tx1"/>
                </a:solidFill>
              </a:rPr>
              <a:t>Standard Model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6613" y="1981200"/>
            <a:ext cx="3811587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ko-KR" sz="2800" dirty="0" smtClean="0"/>
              <a:t>t, b, c are heavier than other quarks </a:t>
            </a:r>
          </a:p>
          <a:p>
            <a:pPr eaLnBrk="1" hangingPunct="1">
              <a:buFontTx/>
              <a:buNone/>
            </a:pPr>
            <a:r>
              <a:rPr lang="en-US" altLang="ko-KR" sz="2800" dirty="0" smtClean="0"/>
              <a:t>	- </a:t>
            </a:r>
            <a:r>
              <a:rPr lang="en-US" altLang="ko-KR" sz="2800" b="1" dirty="0" smtClean="0">
                <a:solidFill>
                  <a:srgbClr val="FF00FF"/>
                </a:solidFill>
              </a:rPr>
              <a:t>heavy flavor quarks</a:t>
            </a:r>
          </a:p>
          <a:p>
            <a:pPr eaLnBrk="1" hangingPunct="1">
              <a:buFontTx/>
              <a:buNone/>
            </a:pPr>
            <a:endParaRPr lang="en-US" altLang="ko-KR" sz="2800" b="1" dirty="0" smtClean="0"/>
          </a:p>
          <a:p>
            <a:pPr eaLnBrk="1" hangingPunct="1"/>
            <a:r>
              <a:rPr lang="en-US" altLang="ko-KR" sz="2800" dirty="0" smtClean="0"/>
              <a:t>W, Z, top are stand out from the rest.</a:t>
            </a:r>
          </a:p>
          <a:p>
            <a:pPr eaLnBrk="1" hangingPunct="1">
              <a:buFontTx/>
              <a:buNone/>
            </a:pPr>
            <a:endParaRPr lang="en-US" altLang="ko-KR" sz="2800" dirty="0" smtClean="0"/>
          </a:p>
          <a:p>
            <a:pPr eaLnBrk="1" hangingPunct="1">
              <a:buFontTx/>
              <a:buNone/>
            </a:pPr>
            <a:endParaRPr lang="en-US" altLang="ko-KR" sz="28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3" y="1752600"/>
            <a:ext cx="4288494" cy="34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90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" y="0"/>
            <a:ext cx="9141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91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" y="0"/>
            <a:ext cx="9117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" y="0"/>
            <a:ext cx="9113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93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1"/>
            <a:ext cx="9144000" cy="68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8"/>
            <a:ext cx="9144000" cy="68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95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4"/>
            <a:ext cx="9144000" cy="68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96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" y="0"/>
            <a:ext cx="913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Particle physics leads IT.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9727" y="1481792"/>
            <a:ext cx="7804547" cy="4420195"/>
          </a:xfrm>
        </p:spPr>
        <p:txBody>
          <a:bodyPr/>
          <a:lstStyle/>
          <a:p>
            <a:r>
              <a:rPr lang="en-US" altLang="ko-KR" dirty="0" smtClean="0"/>
              <a:t>Particle physics</a:t>
            </a:r>
            <a:endParaRPr lang="en-US" altLang="ko-KR" dirty="0" smtClean="0"/>
          </a:p>
          <a:p>
            <a:r>
              <a:rPr lang="en-US" altLang="ko-KR" dirty="0" smtClean="0"/>
              <a:t>AI</a:t>
            </a:r>
          </a:p>
          <a:p>
            <a:r>
              <a:rPr lang="en-US" altLang="ko-KR" dirty="0" smtClean="0"/>
              <a:t>Evolving computing architecture</a:t>
            </a:r>
          </a:p>
          <a:p>
            <a:r>
              <a:rPr lang="en-US" altLang="ko-KR" dirty="0" smtClean="0"/>
              <a:t>Examples)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Experiment &amp; </a:t>
            </a:r>
            <a:r>
              <a:rPr lang="en-US" altLang="ko-KR" dirty="0" smtClean="0"/>
              <a:t>Theory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내용 개체 틀 4"/>
          <p:cNvGraphicFramePr>
            <a:graphicFrameLocks/>
          </p:cNvGraphicFramePr>
          <p:nvPr>
            <p:extLst/>
          </p:nvPr>
        </p:nvGraphicFramePr>
        <p:xfrm>
          <a:off x="3397696" y="3127325"/>
          <a:ext cx="5638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왼쪽으로 구부러진 화살표 5"/>
          <p:cNvSpPr/>
          <p:nvPr/>
        </p:nvSpPr>
        <p:spPr>
          <a:xfrm>
            <a:off x="7360096" y="3965525"/>
            <a:ext cx="609600" cy="533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왼쪽으로 구부러진 화살표 6"/>
          <p:cNvSpPr/>
          <p:nvPr/>
        </p:nvSpPr>
        <p:spPr>
          <a:xfrm flipV="1">
            <a:off x="8274496" y="5108525"/>
            <a:ext cx="6096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위쪽 화살표 7"/>
          <p:cNvSpPr/>
          <p:nvPr/>
        </p:nvSpPr>
        <p:spPr>
          <a:xfrm>
            <a:off x="6140896" y="4194125"/>
            <a:ext cx="304800" cy="19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>
                <a:solidFill>
                  <a:srgbClr val="0070C0"/>
                </a:solidFill>
                <a:latin typeface="+mj-ea"/>
              </a:rPr>
              <a:t>감사합니다</a:t>
            </a:r>
            <a:r>
              <a:rPr lang="en-US" altLang="ko-KR" sz="4800" b="1" dirty="0">
                <a:solidFill>
                  <a:srgbClr val="0070C0"/>
                </a:solidFill>
                <a:latin typeface="+mj-ea"/>
              </a:rPr>
              <a:t>.</a:t>
            </a:r>
            <a:endParaRPr lang="ko-KR" altLang="en-US" sz="4800" b="1" dirty="0">
              <a:solidFill>
                <a:srgbClr val="0070C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738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327" x="8537575" y="1643063"/>
          <p14:tracePt t="4335" x="8064500" y="1054100"/>
          <p14:tracePt t="4344" x="7554913" y="465138"/>
          <p14:tracePt t="4361" x="6394450" y="0"/>
          <p14:tracePt t="4378" x="5330825" y="0"/>
          <p14:tracePt t="4395" x="4303713" y="0"/>
          <p14:tracePt t="4412" x="3419475" y="0"/>
          <p14:tracePt t="4428" x="2687638" y="0"/>
          <p14:tracePt t="4444" x="2116138" y="0"/>
          <p14:tracePt t="4461" x="1812925" y="0"/>
          <p14:tracePt t="4478" x="1670050" y="0"/>
          <p14:tracePt t="4495" x="1643063" y="0"/>
          <p14:tracePt t="4511" x="1687513" y="0"/>
          <p14:tracePt t="4528" x="1741488" y="0"/>
          <p14:tracePt t="4544" x="1758950" y="0"/>
          <p14:tracePt t="4587" x="1724025" y="26988"/>
          <p14:tracePt t="4596" x="1633538" y="53975"/>
          <p14:tracePt t="4611" x="1374775" y="125413"/>
          <p14:tracePt t="4627" x="1250950" y="142875"/>
          <p14:tracePt t="4644" x="1081088" y="204788"/>
          <p14:tracePt t="4661" x="938213" y="250825"/>
          <p14:tracePt t="4677" x="893763" y="250825"/>
          <p14:tracePt t="4694" x="847725" y="250825"/>
          <p14:tracePt t="4711" x="776288" y="241300"/>
          <p14:tracePt t="4727" x="669925" y="231775"/>
          <p14:tracePt t="4744" x="527050" y="223838"/>
          <p14:tracePt t="4761" x="366713" y="223838"/>
          <p14:tracePt t="4777" x="250825" y="223838"/>
          <p14:tracePt t="5749" x="285750" y="71438"/>
        </p14:tracePtLst>
      </p14:laserTraceLst>
    </p:ext>
  </p:extLs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9513</TotalTime>
  <Words>2309</Words>
  <Application>Microsoft Office PowerPoint</Application>
  <PresentationFormat>화면 슬라이드 쇼(4:3)</PresentationFormat>
  <Paragraphs>604</Paragraphs>
  <Slides>98</Slides>
  <Notes>29</Notes>
  <HiddenSlides>0</HiddenSlides>
  <MMClips>0</MMClips>
  <ScaleCrop>false</ScaleCrop>
  <HeadingPairs>
    <vt:vector size="8" baseType="variant">
      <vt:variant>
        <vt:lpstr>사용한 글꼴</vt:lpstr>
      </vt:variant>
      <vt:variant>
        <vt:i4>27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98</vt:i4>
      </vt:variant>
    </vt:vector>
  </HeadingPairs>
  <TitlesOfParts>
    <vt:vector size="129" baseType="lpstr">
      <vt:lpstr>Apple SD 산돌고딕 Neo 옅은체</vt:lpstr>
      <vt:lpstr>Helvetica Neue</vt:lpstr>
      <vt:lpstr>Helvetica Neue Light</vt:lpstr>
      <vt:lpstr>Helvetica Neue Medium</vt:lpstr>
      <vt:lpstr>Helvetica Neue Thin</vt:lpstr>
      <vt:lpstr>HY울릉도M</vt:lpstr>
      <vt:lpstr>Libre Franklin</vt:lpstr>
      <vt:lpstr>MS PGothic</vt:lpstr>
      <vt:lpstr>Nanum Gothic</vt:lpstr>
      <vt:lpstr>굴림</vt:lpstr>
      <vt:lpstr>맑은 고딕</vt:lpstr>
      <vt:lpstr>맑은 고딕</vt:lpstr>
      <vt:lpstr>맑은고딕</vt:lpstr>
      <vt:lpstr>한컴돋움</vt:lpstr>
      <vt:lpstr>휴먼아미체</vt:lpstr>
      <vt:lpstr>Arial</vt:lpstr>
      <vt:lpstr>Calibri</vt:lpstr>
      <vt:lpstr>Calibri Light</vt:lpstr>
      <vt:lpstr>Cambria Math</vt:lpstr>
      <vt:lpstr>Century</vt:lpstr>
      <vt:lpstr>Century Gothic</vt:lpstr>
      <vt:lpstr>courier new</vt:lpstr>
      <vt:lpstr>Impact</vt:lpstr>
      <vt:lpstr>Segoe UI</vt:lpstr>
      <vt:lpstr>Times New Roman</vt:lpstr>
      <vt:lpstr>Verdana</vt:lpstr>
      <vt:lpstr>Wingdings</vt:lpstr>
      <vt:lpstr>Office 테마</vt:lpstr>
      <vt:lpstr>White</vt:lpstr>
      <vt:lpstr>Microsoft Equation 3.0</vt:lpstr>
      <vt:lpstr>Equation</vt:lpstr>
      <vt:lpstr>PowerPoint 프레젠테이션</vt:lpstr>
      <vt:lpstr>KISTI and HEP</vt:lpstr>
      <vt:lpstr>Particle physics leads IT.</vt:lpstr>
      <vt:lpstr>PowerPoint 프레젠테이션</vt:lpstr>
      <vt:lpstr>Particle Physics</vt:lpstr>
      <vt:lpstr>People have long asked,</vt:lpstr>
      <vt:lpstr>What is world made of?</vt:lpstr>
      <vt:lpstr>What is World Made of?</vt:lpstr>
      <vt:lpstr>Standard Model</vt:lpstr>
      <vt:lpstr>Matter</vt:lpstr>
      <vt:lpstr>How to know any of this? (Testing Theory)</vt:lpstr>
      <vt:lpstr>How to detect?</vt:lpstr>
      <vt:lpstr>Accelerator design</vt:lpstr>
      <vt:lpstr>High Energy Experiment</vt:lpstr>
      <vt:lpstr>Fixed target vs Colliding beams</vt:lpstr>
      <vt:lpstr>과거 (2000년대 초 )</vt:lpstr>
      <vt:lpstr>PowerPoint 프레젠테이션</vt:lpstr>
      <vt:lpstr>PowerPoint 프레젠테이션</vt:lpstr>
      <vt:lpstr>양성자-양성자 충돌 가속기 실험  (Large Hadron Collider)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AI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Evolving Computing Architecture</vt:lpstr>
      <vt:lpstr>The changing nature of scientific research</vt:lpstr>
      <vt:lpstr>PowerPoint 프레젠테이션</vt:lpstr>
      <vt:lpstr>PowerPoint 프레젠테이션</vt:lpstr>
      <vt:lpstr>Requirements</vt:lpstr>
      <vt:lpstr>PowerPoint 프레젠테이션</vt:lpstr>
      <vt:lpstr>KISTI Supercomputing center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사례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CMS Data with Deep Learning</vt:lpstr>
      <vt:lpstr>Physics case: RPV-SUSY</vt:lpstr>
      <vt:lpstr>Why HEP-CNN?</vt:lpstr>
      <vt:lpstr>Working with LBNL/NERSC</vt:lpstr>
      <vt:lpstr>Data preparation</vt:lpstr>
      <vt:lpstr>Event data as images</vt:lpstr>
      <vt:lpstr>Deep Learning Model definition</vt:lpstr>
      <vt:lpstr>Baseline performance at Single node (GPU)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Particle physics leads IT.</vt:lpstr>
      <vt:lpstr>감사합니다.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인공지능-첨단 ICT 기술개발을 활용한 암흑물질 실체규명</dc:title>
  <dc:creator>Administrator</dc:creator>
  <cp:lastModifiedBy>Administrator</cp:lastModifiedBy>
  <cp:revision>533</cp:revision>
  <cp:lastPrinted>2021-02-19T07:47:38Z</cp:lastPrinted>
  <dcterms:created xsi:type="dcterms:W3CDTF">2020-04-14T10:04:16Z</dcterms:created>
  <dcterms:modified xsi:type="dcterms:W3CDTF">2021-03-11T01:35:01Z</dcterms:modified>
</cp:coreProperties>
</file>