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34" r:id="rId2"/>
    <p:sldMasterId id="2147483846" r:id="rId3"/>
    <p:sldMasterId id="2147483858" r:id="rId4"/>
    <p:sldMasterId id="2147483870" r:id="rId5"/>
    <p:sldMasterId id="2147483883" r:id="rId6"/>
  </p:sldMasterIdLst>
  <p:notesMasterIdLst>
    <p:notesMasterId r:id="rId33"/>
  </p:notesMasterIdLst>
  <p:sldIdLst>
    <p:sldId id="268" r:id="rId7"/>
    <p:sldId id="474" r:id="rId8"/>
    <p:sldId id="408" r:id="rId9"/>
    <p:sldId id="409" r:id="rId10"/>
    <p:sldId id="435" r:id="rId11"/>
    <p:sldId id="438" r:id="rId12"/>
    <p:sldId id="381" r:id="rId13"/>
    <p:sldId id="348" r:id="rId14"/>
    <p:sldId id="421" r:id="rId15"/>
    <p:sldId id="423" r:id="rId16"/>
    <p:sldId id="424" r:id="rId17"/>
    <p:sldId id="426" r:id="rId18"/>
    <p:sldId id="425" r:id="rId19"/>
    <p:sldId id="427" r:id="rId20"/>
    <p:sldId id="467" r:id="rId21"/>
    <p:sldId id="430" r:id="rId22"/>
    <p:sldId id="452" r:id="rId23"/>
    <p:sldId id="462" r:id="rId24"/>
    <p:sldId id="471" r:id="rId25"/>
    <p:sldId id="472" r:id="rId26"/>
    <p:sldId id="473" r:id="rId27"/>
    <p:sldId id="349" r:id="rId28"/>
    <p:sldId id="361" r:id="rId29"/>
    <p:sldId id="406" r:id="rId30"/>
    <p:sldId id="444" r:id="rId31"/>
    <p:sldId id="277" r:id="rId32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3399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5111E-3986-4229-87C9-26FCFE6EFFB3}" type="doc">
      <dgm:prSet loTypeId="urn:microsoft.com/office/officeart/2005/8/layout/radial1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C43F2B2C-8D8D-4FA2-86B5-2EB2B38BE2F2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400" b="1" dirty="0" smtClean="0">
              <a:solidFill>
                <a:schemeClr val="tx1"/>
              </a:solidFill>
              <a:latin typeface="Comic Sans MS" pitchFamily="66" charset="0"/>
            </a:rPr>
            <a:t>e-Science</a:t>
          </a:r>
          <a:r>
            <a:rPr lang="en-US" altLang="ko-KR" sz="1400" b="1" dirty="0" smtClean="0">
              <a:solidFill>
                <a:schemeClr val="tx1"/>
              </a:solidFill>
            </a:rPr>
            <a:t> </a:t>
          </a:r>
          <a:endParaRPr lang="ko-KR" altLang="en-US" sz="1400" b="1" dirty="0">
            <a:solidFill>
              <a:schemeClr val="tx1"/>
            </a:solidFill>
          </a:endParaRPr>
        </a:p>
      </dgm:t>
    </dgm:pt>
    <dgm:pt modelId="{6F80B0C2-E64C-4171-A23A-0913605441D5}" type="parTrans" cxnId="{BAFA0A99-B9C4-4894-BD71-DF7E3A65D66B}">
      <dgm:prSet/>
      <dgm:spPr/>
      <dgm:t>
        <a:bodyPr/>
        <a:lstStyle/>
        <a:p>
          <a:pPr latinLnBrk="1"/>
          <a:endParaRPr lang="ko-KR" altLang="en-US" sz="1400" b="1">
            <a:solidFill>
              <a:schemeClr val="tx1"/>
            </a:solidFill>
          </a:endParaRPr>
        </a:p>
      </dgm:t>
    </dgm:pt>
    <dgm:pt modelId="{489E1DE7-9153-49F5-A885-3FCC11F89070}" type="sibTrans" cxnId="{BAFA0A99-B9C4-4894-BD71-DF7E3A65D66B}">
      <dgm:prSet/>
      <dgm:spPr/>
      <dgm:t>
        <a:bodyPr/>
        <a:lstStyle/>
        <a:p>
          <a:pPr latinLnBrk="1"/>
          <a:endParaRPr lang="ko-KR" altLang="en-US" sz="1400" b="1">
            <a:solidFill>
              <a:schemeClr val="tx1"/>
            </a:solidFill>
          </a:endParaRPr>
        </a:p>
      </dgm:t>
    </dgm:pt>
    <dgm:pt modelId="{702681F5-EA69-4CE0-BC6A-7485CDA617A6}">
      <dgm:prSet phldrT="[텍스트]" custT="1"/>
      <dgm:spPr>
        <a:solidFill>
          <a:schemeClr val="bg1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400" b="1" dirty="0" err="1" smtClean="0">
              <a:solidFill>
                <a:schemeClr val="tx1"/>
              </a:solidFill>
              <a:latin typeface="Comic Sans MS" pitchFamily="66" charset="0"/>
            </a:rPr>
            <a:t>Comput-ing</a:t>
          </a:r>
          <a:endParaRPr lang="ko-KR" altLang="en-US" sz="1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ABFEC4B-6918-45B6-B969-BA168204264E}" type="parTrans" cxnId="{6E025079-2360-4D30-8F01-E7FE30469DA4}">
      <dgm:prSet custT="1"/>
      <dgm:spPr/>
      <dgm:t>
        <a:bodyPr/>
        <a:lstStyle/>
        <a:p>
          <a:pPr latinLnBrk="1"/>
          <a:endParaRPr lang="ko-KR" altLang="en-US" sz="1400" b="1">
            <a:solidFill>
              <a:schemeClr val="tx1"/>
            </a:solidFill>
          </a:endParaRPr>
        </a:p>
      </dgm:t>
    </dgm:pt>
    <dgm:pt modelId="{39A7989A-ECB8-4CEE-B55A-5A1EDEA297BB}" type="sibTrans" cxnId="{6E025079-2360-4D30-8F01-E7FE30469DA4}">
      <dgm:prSet/>
      <dgm:spPr/>
      <dgm:t>
        <a:bodyPr/>
        <a:lstStyle/>
        <a:p>
          <a:pPr latinLnBrk="1"/>
          <a:endParaRPr lang="ko-KR" altLang="en-US" sz="1400" b="1">
            <a:solidFill>
              <a:schemeClr val="tx1"/>
            </a:solidFill>
          </a:endParaRPr>
        </a:p>
      </dgm:t>
    </dgm:pt>
    <dgm:pt modelId="{4317778C-FADA-42EC-9066-92633A4FDD60}">
      <dgm:prSet phldrT="[텍스트]" custT="1"/>
      <dgm:spPr>
        <a:solidFill>
          <a:schemeClr val="bg1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400" b="1" dirty="0" err="1" smtClean="0">
              <a:solidFill>
                <a:schemeClr val="tx1"/>
              </a:solidFill>
              <a:latin typeface="Comic Sans MS" pitchFamily="66" charset="0"/>
            </a:rPr>
            <a:t>Experi-ment</a:t>
          </a:r>
          <a:endParaRPr lang="ko-KR" altLang="en-US" sz="1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5354853-9D5D-4298-9FA1-1B3C7B7D484E}" type="parTrans" cxnId="{7FF05E6C-47DA-4582-AED9-B7A58719C3DA}">
      <dgm:prSet custT="1"/>
      <dgm:spPr/>
      <dgm:t>
        <a:bodyPr/>
        <a:lstStyle/>
        <a:p>
          <a:pPr latinLnBrk="1"/>
          <a:endParaRPr lang="ko-KR" altLang="en-US" sz="1400" b="1">
            <a:solidFill>
              <a:schemeClr val="tx1"/>
            </a:solidFill>
          </a:endParaRPr>
        </a:p>
      </dgm:t>
    </dgm:pt>
    <dgm:pt modelId="{73BC9106-C81D-469A-A5EB-4EA2D8627E73}" type="sibTrans" cxnId="{7FF05E6C-47DA-4582-AED9-B7A58719C3DA}">
      <dgm:prSet/>
      <dgm:spPr/>
      <dgm:t>
        <a:bodyPr/>
        <a:lstStyle/>
        <a:p>
          <a:pPr latinLnBrk="1"/>
          <a:endParaRPr lang="ko-KR" altLang="en-US" sz="1400" b="1">
            <a:solidFill>
              <a:schemeClr val="tx1"/>
            </a:solidFill>
          </a:endParaRPr>
        </a:p>
      </dgm:t>
    </dgm:pt>
    <dgm:pt modelId="{7AE61CB2-5660-418D-A057-AF97F27B7CE1}">
      <dgm:prSet phldrT="[텍스트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400" b="1" dirty="0" smtClean="0">
              <a:solidFill>
                <a:schemeClr val="tx1"/>
              </a:solidFill>
              <a:latin typeface="Comic Sans MS" pitchFamily="66" charset="0"/>
            </a:rPr>
            <a:t>Theory</a:t>
          </a:r>
          <a:endParaRPr lang="ko-KR" altLang="en-US" sz="1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7055824A-ED02-4A6D-B259-7965D5282E52}" type="sibTrans" cxnId="{9BBE20CA-F44A-48F4-B906-3A3960086D7A}">
      <dgm:prSet/>
      <dgm:spPr/>
      <dgm:t>
        <a:bodyPr/>
        <a:lstStyle/>
        <a:p>
          <a:pPr latinLnBrk="1"/>
          <a:endParaRPr lang="ko-KR" altLang="en-US" sz="1400" b="1">
            <a:solidFill>
              <a:schemeClr val="tx1"/>
            </a:solidFill>
          </a:endParaRPr>
        </a:p>
      </dgm:t>
    </dgm:pt>
    <dgm:pt modelId="{B1016384-EF9A-4D6E-A6D4-C8E91214BFCC}" type="parTrans" cxnId="{9BBE20CA-F44A-48F4-B906-3A3960086D7A}">
      <dgm:prSet custT="1"/>
      <dgm:spPr/>
      <dgm:t>
        <a:bodyPr/>
        <a:lstStyle/>
        <a:p>
          <a:pPr latinLnBrk="1"/>
          <a:endParaRPr lang="ko-KR" altLang="en-US" sz="1400" b="1">
            <a:solidFill>
              <a:schemeClr val="tx1"/>
            </a:solidFill>
          </a:endParaRPr>
        </a:p>
      </dgm:t>
    </dgm:pt>
    <dgm:pt modelId="{FCC9FCD5-42E5-42BC-B50E-C3F72CAB634F}" type="pres">
      <dgm:prSet presAssocID="{7595111E-3986-4229-87C9-26FCFE6EFF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9B207F-7E64-457B-BF26-E3311223DDC1}" type="pres">
      <dgm:prSet presAssocID="{C43F2B2C-8D8D-4FA2-86B5-2EB2B38BE2F2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B23E3899-88A8-4EF2-910E-18ACCFAEAA75}" type="pres">
      <dgm:prSet presAssocID="{B1016384-EF9A-4D6E-A6D4-C8E91214BFCC}" presName="Name9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32E6848-0D02-47D0-B37C-26ABD8C4DCEA}" type="pres">
      <dgm:prSet presAssocID="{B1016384-EF9A-4D6E-A6D4-C8E91214BFCC}" presName="connTx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595777F-CC92-48CD-957F-B3B156CF7B17}" type="pres">
      <dgm:prSet presAssocID="{7AE61CB2-5660-418D-A057-AF97F27B7CE1}" presName="node" presStyleLbl="node1" presStyleIdx="0" presStyleCnt="3" custRadScaleRad="100839" custRadScaleInc="3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36F6AB-41DE-4F42-9BAE-DE00DED7F898}" type="pres">
      <dgm:prSet presAssocID="{9ABFEC4B-6918-45B6-B969-BA168204264E}" presName="Name9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CCBFF1F-59DB-41A6-80EB-1400BC6E32B8}" type="pres">
      <dgm:prSet presAssocID="{9ABFEC4B-6918-45B6-B969-BA168204264E}" presName="connTx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4357872-C36A-4386-BCB8-FF23DD9A7892}" type="pres">
      <dgm:prSet presAssocID="{702681F5-EA69-4CE0-BC6A-7485CDA617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9793B4-A449-4D25-9820-A6A1991DA603}" type="pres">
      <dgm:prSet presAssocID="{65354853-9D5D-4298-9FA1-1B3C7B7D484E}" presName="Name9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E0C845E-5326-45BD-BF77-E5E313016C09}" type="pres">
      <dgm:prSet presAssocID="{65354853-9D5D-4298-9FA1-1B3C7B7D484E}" presName="connTx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1AEE005F-1A4B-4126-969A-CC2EA4C3FDF7}" type="pres">
      <dgm:prSet presAssocID="{4317778C-FADA-42EC-9066-92633A4FDD60}" presName="node" presStyleLbl="node1" presStyleIdx="2" presStyleCnt="3" custRadScaleRad="103801" custRadScaleInc="-57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43854DD-7208-4D60-984A-C69257235040}" type="presOf" srcId="{7595111E-3986-4229-87C9-26FCFE6EFFB3}" destId="{FCC9FCD5-42E5-42BC-B50E-C3F72CAB634F}" srcOrd="0" destOrd="0" presId="urn:microsoft.com/office/officeart/2005/8/layout/radial1"/>
    <dgm:cxn modelId="{83F2F3CE-DAD3-46A7-B28B-28E269AFB707}" type="presOf" srcId="{7AE61CB2-5660-418D-A057-AF97F27B7CE1}" destId="{0595777F-CC92-48CD-957F-B3B156CF7B17}" srcOrd="0" destOrd="0" presId="urn:microsoft.com/office/officeart/2005/8/layout/radial1"/>
    <dgm:cxn modelId="{BAFA0A99-B9C4-4894-BD71-DF7E3A65D66B}" srcId="{7595111E-3986-4229-87C9-26FCFE6EFFB3}" destId="{C43F2B2C-8D8D-4FA2-86B5-2EB2B38BE2F2}" srcOrd="0" destOrd="0" parTransId="{6F80B0C2-E64C-4171-A23A-0913605441D5}" sibTransId="{489E1DE7-9153-49F5-A885-3FCC11F89070}"/>
    <dgm:cxn modelId="{7749E197-9FB0-4209-B5DB-C7D206BC56BB}" type="presOf" srcId="{B1016384-EF9A-4D6E-A6D4-C8E91214BFCC}" destId="{B23E3899-88A8-4EF2-910E-18ACCFAEAA75}" srcOrd="0" destOrd="0" presId="urn:microsoft.com/office/officeart/2005/8/layout/radial1"/>
    <dgm:cxn modelId="{5DD4054E-86D9-40D4-ACAB-5036318117A5}" type="presOf" srcId="{702681F5-EA69-4CE0-BC6A-7485CDA617A6}" destId="{C4357872-C36A-4386-BCB8-FF23DD9A7892}" srcOrd="0" destOrd="0" presId="urn:microsoft.com/office/officeart/2005/8/layout/radial1"/>
    <dgm:cxn modelId="{052A514C-9C3C-41FD-9F4D-FFB6F4631D5F}" type="presOf" srcId="{9ABFEC4B-6918-45B6-B969-BA168204264E}" destId="{2CCBFF1F-59DB-41A6-80EB-1400BC6E32B8}" srcOrd="1" destOrd="0" presId="urn:microsoft.com/office/officeart/2005/8/layout/radial1"/>
    <dgm:cxn modelId="{9BBE20CA-F44A-48F4-B906-3A3960086D7A}" srcId="{C43F2B2C-8D8D-4FA2-86B5-2EB2B38BE2F2}" destId="{7AE61CB2-5660-418D-A057-AF97F27B7CE1}" srcOrd="0" destOrd="0" parTransId="{B1016384-EF9A-4D6E-A6D4-C8E91214BFCC}" sibTransId="{7055824A-ED02-4A6D-B259-7965D5282E52}"/>
    <dgm:cxn modelId="{4AC24CC7-3CEA-4315-AF1E-EEADD9F51058}" type="presOf" srcId="{65354853-9D5D-4298-9FA1-1B3C7B7D484E}" destId="{5E0C845E-5326-45BD-BF77-E5E313016C09}" srcOrd="1" destOrd="0" presId="urn:microsoft.com/office/officeart/2005/8/layout/radial1"/>
    <dgm:cxn modelId="{6A68AEB2-528C-421C-AD9A-E371698180F7}" type="presOf" srcId="{C43F2B2C-8D8D-4FA2-86B5-2EB2B38BE2F2}" destId="{509B207F-7E64-457B-BF26-E3311223DDC1}" srcOrd="0" destOrd="0" presId="urn:microsoft.com/office/officeart/2005/8/layout/radial1"/>
    <dgm:cxn modelId="{6E025079-2360-4D30-8F01-E7FE30469DA4}" srcId="{C43F2B2C-8D8D-4FA2-86B5-2EB2B38BE2F2}" destId="{702681F5-EA69-4CE0-BC6A-7485CDA617A6}" srcOrd="1" destOrd="0" parTransId="{9ABFEC4B-6918-45B6-B969-BA168204264E}" sibTransId="{39A7989A-ECB8-4CEE-B55A-5A1EDEA297BB}"/>
    <dgm:cxn modelId="{8CC56E88-5ECC-4365-B6DD-1E55DA277343}" type="presOf" srcId="{65354853-9D5D-4298-9FA1-1B3C7B7D484E}" destId="{A69793B4-A449-4D25-9820-A6A1991DA603}" srcOrd="0" destOrd="0" presId="urn:microsoft.com/office/officeart/2005/8/layout/radial1"/>
    <dgm:cxn modelId="{2CD97024-D2EB-4A75-AADB-223221C1DD87}" type="presOf" srcId="{9ABFEC4B-6918-45B6-B969-BA168204264E}" destId="{A536F6AB-41DE-4F42-9BAE-DE00DED7F898}" srcOrd="0" destOrd="0" presId="urn:microsoft.com/office/officeart/2005/8/layout/radial1"/>
    <dgm:cxn modelId="{369BE87D-0E62-44B7-B590-4272EB0ED024}" type="presOf" srcId="{4317778C-FADA-42EC-9066-92633A4FDD60}" destId="{1AEE005F-1A4B-4126-969A-CC2EA4C3FDF7}" srcOrd="0" destOrd="0" presId="urn:microsoft.com/office/officeart/2005/8/layout/radial1"/>
    <dgm:cxn modelId="{77135FED-6778-456A-A2C6-68AEA1727FA3}" type="presOf" srcId="{B1016384-EF9A-4D6E-A6D4-C8E91214BFCC}" destId="{932E6848-0D02-47D0-B37C-26ABD8C4DCEA}" srcOrd="1" destOrd="0" presId="urn:microsoft.com/office/officeart/2005/8/layout/radial1"/>
    <dgm:cxn modelId="{7FF05E6C-47DA-4582-AED9-B7A58719C3DA}" srcId="{C43F2B2C-8D8D-4FA2-86B5-2EB2B38BE2F2}" destId="{4317778C-FADA-42EC-9066-92633A4FDD60}" srcOrd="2" destOrd="0" parTransId="{65354853-9D5D-4298-9FA1-1B3C7B7D484E}" sibTransId="{73BC9106-C81D-469A-A5EB-4EA2D8627E73}"/>
    <dgm:cxn modelId="{40D08731-615B-4162-9FA7-52ACECEFDD35}" type="presParOf" srcId="{FCC9FCD5-42E5-42BC-B50E-C3F72CAB634F}" destId="{509B207F-7E64-457B-BF26-E3311223DDC1}" srcOrd="0" destOrd="0" presId="urn:microsoft.com/office/officeart/2005/8/layout/radial1"/>
    <dgm:cxn modelId="{40CE3E10-4D01-4004-9737-B00F3E60BD5C}" type="presParOf" srcId="{FCC9FCD5-42E5-42BC-B50E-C3F72CAB634F}" destId="{B23E3899-88A8-4EF2-910E-18ACCFAEAA75}" srcOrd="1" destOrd="0" presId="urn:microsoft.com/office/officeart/2005/8/layout/radial1"/>
    <dgm:cxn modelId="{1DEC641C-5038-4243-A24D-5CCD5D90666D}" type="presParOf" srcId="{B23E3899-88A8-4EF2-910E-18ACCFAEAA75}" destId="{932E6848-0D02-47D0-B37C-26ABD8C4DCEA}" srcOrd="0" destOrd="0" presId="urn:microsoft.com/office/officeart/2005/8/layout/radial1"/>
    <dgm:cxn modelId="{1A5FE21D-4E4B-43EA-8146-EC88C1D8CBE0}" type="presParOf" srcId="{FCC9FCD5-42E5-42BC-B50E-C3F72CAB634F}" destId="{0595777F-CC92-48CD-957F-B3B156CF7B17}" srcOrd="2" destOrd="0" presId="urn:microsoft.com/office/officeart/2005/8/layout/radial1"/>
    <dgm:cxn modelId="{BA902455-D970-4D72-B4B7-F90EE9BBD0AC}" type="presParOf" srcId="{FCC9FCD5-42E5-42BC-B50E-C3F72CAB634F}" destId="{A536F6AB-41DE-4F42-9BAE-DE00DED7F898}" srcOrd="3" destOrd="0" presId="urn:microsoft.com/office/officeart/2005/8/layout/radial1"/>
    <dgm:cxn modelId="{D61AB5E7-62A8-4168-AF9F-94E864C33842}" type="presParOf" srcId="{A536F6AB-41DE-4F42-9BAE-DE00DED7F898}" destId="{2CCBFF1F-59DB-41A6-80EB-1400BC6E32B8}" srcOrd="0" destOrd="0" presId="urn:microsoft.com/office/officeart/2005/8/layout/radial1"/>
    <dgm:cxn modelId="{D3EC4030-3F0F-4BEF-8F39-E99C119AE83A}" type="presParOf" srcId="{FCC9FCD5-42E5-42BC-B50E-C3F72CAB634F}" destId="{C4357872-C36A-4386-BCB8-FF23DD9A7892}" srcOrd="4" destOrd="0" presId="urn:microsoft.com/office/officeart/2005/8/layout/radial1"/>
    <dgm:cxn modelId="{FD9517FB-D5A7-472A-92C1-C3C6A4827226}" type="presParOf" srcId="{FCC9FCD5-42E5-42BC-B50E-C3F72CAB634F}" destId="{A69793B4-A449-4D25-9820-A6A1991DA603}" srcOrd="5" destOrd="0" presId="urn:microsoft.com/office/officeart/2005/8/layout/radial1"/>
    <dgm:cxn modelId="{66695641-B27F-4211-9CCF-78EDC8FB50D3}" type="presParOf" srcId="{A69793B4-A449-4D25-9820-A6A1991DA603}" destId="{5E0C845E-5326-45BD-BF77-E5E313016C09}" srcOrd="0" destOrd="0" presId="urn:microsoft.com/office/officeart/2005/8/layout/radial1"/>
    <dgm:cxn modelId="{6FFF29FE-EE33-4850-BC8A-D9FB4B9C135E}" type="presParOf" srcId="{FCC9FCD5-42E5-42BC-B50E-C3F72CAB634F}" destId="{1AEE005F-1A4B-4126-969A-CC2EA4C3FDF7}" srcOrd="6" destOrd="0" presId="urn:microsoft.com/office/officeart/2005/8/layout/radial1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D86C7F4F-46CD-422B-AFE3-2715B863BD83}" type="datetimeFigureOut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21E38408-571F-4FF4-B536-DE4C4BBFCC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/>
              <a:t>Wednesday, Landau shows similar diagram. According to Tony Hey, the 21</a:t>
            </a:r>
            <a:r>
              <a:rPr lang="en-US" altLang="ko-KR" baseline="30000" smtClean="0"/>
              <a:t>st</a:t>
            </a:r>
            <a:r>
              <a:rPr lang="en-US" altLang="ko-KR" smtClean="0"/>
              <a:t> century is for data centric science called e-Science to unify theory, experiment and computing. We apply this concept to collider physics.</a:t>
            </a:r>
          </a:p>
          <a:p>
            <a:r>
              <a:rPr lang="en-US" altLang="ko-KR" smtClean="0"/>
              <a:t>The goal is to probe SM and search for new physics. We focus on charm, bottom, top and Higgs. </a:t>
            </a:r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86AFE-C780-430B-BBFB-8D954EC3A8F7}" type="slidenum">
              <a:rPr lang="en-US" altLang="ko-KR" smtClean="0">
                <a:solidFill>
                  <a:prstClr val="black"/>
                </a:solidFill>
              </a:rPr>
              <a:pPr/>
              <a:t>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F6427-F26A-4BBD-A4A8-9660DDE411DF}" type="slidenum">
              <a:rPr lang="ko-KR" altLang="en-GB"/>
              <a:pPr/>
              <a:t>17</a:t>
            </a:fld>
            <a:endParaRPr lang="en-GB" altLang="ko-KR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gi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gi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1FE3C-6FD6-4F8A-8A9C-9CAAD4CCE9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2430-A2D5-498E-91E1-7946933B7E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2057400" cy="5764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174625"/>
            <a:ext cx="6019800" cy="5764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EE2E-4BD1-400F-8457-5180620F39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CBC4-2350-4820-BCB1-1DEC9A5972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master4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20000"/>
          </a:blip>
          <a:srcRect l="4646" t="8925" r="6891" b="368"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3"/>
          <p:cNvSpPr>
            <a:spLocks noChangeShapeType="1"/>
          </p:cNvSpPr>
          <p:nvPr userDrawn="1"/>
        </p:nvSpPr>
        <p:spPr bwMode="auto">
          <a:xfrm>
            <a:off x="8604250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2" name="Group 113"/>
          <p:cNvGrpSpPr>
            <a:grpSpLocks/>
          </p:cNvGrpSpPr>
          <p:nvPr userDrawn="1"/>
        </p:nvGrpSpPr>
        <p:grpSpPr bwMode="auto">
          <a:xfrm>
            <a:off x="8897938" y="0"/>
            <a:ext cx="273050" cy="6858000"/>
            <a:chOff x="5605" y="0"/>
            <a:chExt cx="172" cy="4320"/>
          </a:xfrm>
        </p:grpSpPr>
        <p:sp>
          <p:nvSpPr>
            <p:cNvPr id="7" name="Rectangle 70"/>
            <p:cNvSpPr>
              <a:spLocks noChangeArrowheads="1"/>
            </p:cNvSpPr>
            <p:nvPr userDrawn="1"/>
          </p:nvSpPr>
          <p:spPr bwMode="auto">
            <a:xfrm>
              <a:off x="5608" y="0"/>
              <a:ext cx="159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auto">
            <a:xfrm>
              <a:off x="5605" y="3293"/>
              <a:ext cx="172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pic>
        <p:nvPicPr>
          <p:cNvPr id="9" name="Picture 7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788" y="50800"/>
            <a:ext cx="2012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4778375" y="3635375"/>
            <a:ext cx="1408113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708275"/>
            <a:ext cx="5616575" cy="892175"/>
          </a:xfrm>
        </p:spPr>
        <p:txBody>
          <a:bodyPr/>
          <a:lstStyle>
            <a:lvl1pPr algn="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92500" y="3933825"/>
            <a:ext cx="5105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1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7773-4536-45A6-8AB1-2BBE27D8F4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C680-B6B7-4625-AE5A-88470EBBDA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9AF0-F0A4-4473-B4A4-7F56E4A3C2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DD11-27EC-4A7A-A5F4-670BA86B8D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E628-DB1A-4E45-9431-FAC031B4A1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E95E2-1517-4D2B-91A1-307E117C49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788A-2AD8-4127-8A87-75EC7247C9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master4"/>
          <p:cNvPicPr>
            <a:picLocks noChangeAspect="1" noChangeArrowheads="1"/>
          </p:cNvPicPr>
          <p:nvPr userDrawn="1"/>
        </p:nvPicPr>
        <p:blipFill>
          <a:blip r:embed="rId2">
            <a:lum bright="70000" contrast="-20000"/>
          </a:blip>
          <a:srcRect l="4646" t="8925" r="6891" b="368"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3"/>
          <p:cNvSpPr>
            <a:spLocks noChangeShapeType="1"/>
          </p:cNvSpPr>
          <p:nvPr userDrawn="1"/>
        </p:nvSpPr>
        <p:spPr bwMode="auto">
          <a:xfrm>
            <a:off x="8604250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6" name="Group 113"/>
          <p:cNvGrpSpPr>
            <a:grpSpLocks/>
          </p:cNvGrpSpPr>
          <p:nvPr userDrawn="1"/>
        </p:nvGrpSpPr>
        <p:grpSpPr bwMode="auto">
          <a:xfrm>
            <a:off x="8897938" y="0"/>
            <a:ext cx="273050" cy="6858000"/>
            <a:chOff x="5605" y="0"/>
            <a:chExt cx="172" cy="4320"/>
          </a:xfrm>
        </p:grpSpPr>
        <p:sp>
          <p:nvSpPr>
            <p:cNvPr id="7" name="Rectangle 70"/>
            <p:cNvSpPr>
              <a:spLocks noChangeArrowheads="1"/>
            </p:cNvSpPr>
            <p:nvPr userDrawn="1"/>
          </p:nvSpPr>
          <p:spPr bwMode="auto">
            <a:xfrm>
              <a:off x="5608" y="0"/>
              <a:ext cx="159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auto">
            <a:xfrm>
              <a:off x="5605" y="3293"/>
              <a:ext cx="172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9" name="Picture 75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08788" y="50800"/>
            <a:ext cx="2012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4778375" y="3635375"/>
            <a:ext cx="1408113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708275"/>
            <a:ext cx="5616575" cy="892175"/>
          </a:xfrm>
        </p:spPr>
        <p:txBody>
          <a:bodyPr/>
          <a:lstStyle>
            <a:lvl1pPr algn="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92500" y="3933825"/>
            <a:ext cx="5105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1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8B1A-A618-4EC6-AF92-8923CD6996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9DAB5-9B72-424E-A0DE-3729914D23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7785-CEB0-47BD-B46F-1054993E00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2057400" cy="5764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174625"/>
            <a:ext cx="6019800" cy="5764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427C4-6CB3-4AA5-BCA9-F33424A8C8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7FA8D-2767-4B8F-AF76-797BEC77ED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master4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20000"/>
          </a:blip>
          <a:srcRect l="4646" t="8925" r="6891" b="368"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3"/>
          <p:cNvSpPr>
            <a:spLocks noChangeShapeType="1"/>
          </p:cNvSpPr>
          <p:nvPr userDrawn="1"/>
        </p:nvSpPr>
        <p:spPr bwMode="auto">
          <a:xfrm>
            <a:off x="8604250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solidFill>
                <a:srgbClr val="000000"/>
              </a:solidFill>
              <a:latin typeface="Verdana" pitchFamily="34" charset="0"/>
              <a:ea typeface="HY울릉도M" pitchFamily="18" charset="-127"/>
            </a:endParaRPr>
          </a:p>
        </p:txBody>
      </p:sp>
      <p:grpSp>
        <p:nvGrpSpPr>
          <p:cNvPr id="2" name="Group 113"/>
          <p:cNvGrpSpPr>
            <a:grpSpLocks/>
          </p:cNvGrpSpPr>
          <p:nvPr userDrawn="1"/>
        </p:nvGrpSpPr>
        <p:grpSpPr bwMode="auto">
          <a:xfrm>
            <a:off x="8897938" y="0"/>
            <a:ext cx="273050" cy="6858000"/>
            <a:chOff x="5605" y="0"/>
            <a:chExt cx="172" cy="4320"/>
          </a:xfrm>
        </p:grpSpPr>
        <p:sp>
          <p:nvSpPr>
            <p:cNvPr id="7" name="Rectangle 70"/>
            <p:cNvSpPr>
              <a:spLocks noChangeArrowheads="1"/>
            </p:cNvSpPr>
            <p:nvPr userDrawn="1"/>
          </p:nvSpPr>
          <p:spPr bwMode="auto">
            <a:xfrm>
              <a:off x="5608" y="0"/>
              <a:ext cx="159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auto">
            <a:xfrm>
              <a:off x="5605" y="3293"/>
              <a:ext cx="172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</p:grpSp>
      <p:pic>
        <p:nvPicPr>
          <p:cNvPr id="9" name="Picture 7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788" y="50800"/>
            <a:ext cx="2012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4778375" y="3635375"/>
            <a:ext cx="1408113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>
              <a:solidFill>
                <a:srgbClr val="000000"/>
              </a:solidFill>
              <a:latin typeface="Verdana" pitchFamily="34" charset="0"/>
              <a:ea typeface="HY울릉도M" pitchFamily="18" charset="-127"/>
            </a:endParaRPr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708275"/>
            <a:ext cx="5616575" cy="892175"/>
          </a:xfrm>
        </p:spPr>
        <p:txBody>
          <a:bodyPr/>
          <a:lstStyle>
            <a:lvl1pPr algn="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92500" y="3933825"/>
            <a:ext cx="5105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1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3AF1-2AC5-439D-B928-F380B0BB3C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9F13-C0D4-424A-868F-D26D108C9F3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ED46D-95AA-45C3-A678-D25FB2E4BC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060F-C13F-4E76-8CFA-52528E1D90A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1AE0-16F5-4C86-BEED-24EAA42AFD9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3B446-8C6F-4E0A-899D-8CB19C1285C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C6A8-D963-48E7-A15A-B28A31ADB1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60DA8-F5AE-49EA-8B84-A68682DEBC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CEDB-3368-4A23-8136-5E509F84C81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3AFE-8D8F-4DFF-B0E3-BBCD8DDF7C9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2057400" cy="5764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174625"/>
            <a:ext cx="6019800" cy="5764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D181-4F9C-40D4-875C-C753685D87F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218C-F17D-4AEC-8AE7-4B2862AE9F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master4"/>
          <p:cNvPicPr>
            <a:picLocks noChangeAspect="1" noChangeArrowheads="1"/>
          </p:cNvPicPr>
          <p:nvPr userDrawn="1"/>
        </p:nvPicPr>
        <p:blipFill>
          <a:blip r:embed="rId2">
            <a:lum bright="70000" contrast="-20000"/>
          </a:blip>
          <a:srcRect l="4646" t="8925" r="6891" b="368"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3"/>
          <p:cNvSpPr>
            <a:spLocks noChangeShapeType="1"/>
          </p:cNvSpPr>
          <p:nvPr userDrawn="1"/>
        </p:nvSpPr>
        <p:spPr bwMode="auto">
          <a:xfrm>
            <a:off x="8604250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2" name="Group 113"/>
          <p:cNvGrpSpPr>
            <a:grpSpLocks/>
          </p:cNvGrpSpPr>
          <p:nvPr userDrawn="1"/>
        </p:nvGrpSpPr>
        <p:grpSpPr bwMode="auto">
          <a:xfrm>
            <a:off x="8897938" y="0"/>
            <a:ext cx="273050" cy="6858000"/>
            <a:chOff x="5605" y="0"/>
            <a:chExt cx="172" cy="4320"/>
          </a:xfrm>
        </p:grpSpPr>
        <p:sp>
          <p:nvSpPr>
            <p:cNvPr id="7" name="Rectangle 70"/>
            <p:cNvSpPr>
              <a:spLocks noChangeArrowheads="1"/>
            </p:cNvSpPr>
            <p:nvPr userDrawn="1"/>
          </p:nvSpPr>
          <p:spPr bwMode="auto">
            <a:xfrm>
              <a:off x="5608" y="0"/>
              <a:ext cx="159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auto">
            <a:xfrm>
              <a:off x="5605" y="3293"/>
              <a:ext cx="172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pic>
        <p:nvPicPr>
          <p:cNvPr id="9" name="Picture 75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08788" y="50800"/>
            <a:ext cx="2012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4778375" y="3635375"/>
            <a:ext cx="1408113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708275"/>
            <a:ext cx="5616575" cy="892175"/>
          </a:xfrm>
        </p:spPr>
        <p:txBody>
          <a:bodyPr/>
          <a:lstStyle>
            <a:lvl1pPr algn="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92500" y="3933825"/>
            <a:ext cx="5105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1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DAEB-F118-4C4B-AD11-6114D57CB8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4636-920A-45C3-A4CF-C4DC10A58E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6AB6-4FA3-4619-B5A6-7E0076F90B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76AE-FD50-40E5-B69A-B851917E81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CC7D-77F0-4F93-9C43-B4FF5AB695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1C6D-5090-49E1-8008-4B3212EAF9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E45EA-531A-45A3-BA35-0E86A60990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CF9D-23EE-40A8-9A9B-20E5B327B6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7D01-30C2-4A56-BFE7-FD36973E81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29C5-BD80-4040-A4BD-2F920A0858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2057400" cy="5764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174625"/>
            <a:ext cx="6019800" cy="5764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8B39-879B-4026-85BB-A8B30A5B88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844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43053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</a:lstStyle>
          <a:p>
            <a:r>
              <a:rPr lang="en-GB" altLang="ko-KR"/>
              <a:t>Click to edit Master subtitle style</a:t>
            </a:r>
          </a:p>
          <a:p>
            <a:r>
              <a:rPr lang="en-GB" altLang="ko-KR"/>
              <a:t>Date of Event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1954213"/>
            <a:ext cx="6518275" cy="1076325"/>
          </a:xfrm>
        </p:spPr>
        <p:txBody>
          <a:bodyPr anchor="t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endParaRPr lang="en-GB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5E0E8-4E40-475E-91E3-B21DDDF1A014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911891-00DA-4194-96B2-40E778382DA3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F11CB-2AC8-4061-B367-02DCD11A2DBB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826918-2AB5-4FBB-935B-EEA0DA38BC6F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DB52-78F2-478E-BF24-603599D48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ED248F-0769-4976-AC22-73AE67C0A19C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16862D-5A39-4C9B-94D5-25E0A9C95AF8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D4DB46-F8B5-4992-A2CC-DE9B287D97B6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74977B-F3B6-4B77-B529-73E3F277C6AA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768953-EDF0-4099-ABD7-C6DD5710A9C4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83400" y="44450"/>
            <a:ext cx="2182813" cy="6359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3375" y="44450"/>
            <a:ext cx="6397625" cy="6359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BD122-A65F-4462-A9DE-4174CD0C34DB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375" y="44450"/>
            <a:ext cx="8732838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1736725" y="6559550"/>
            <a:ext cx="6702425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>
            <a:lvl1pPr>
              <a:defRPr/>
            </a:lvl1pPr>
          </a:lstStyle>
          <a:p>
            <a:fld id="{7471C5ED-E33C-45AB-8E60-CA012ADFA5D3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42A1FE3C-6FD6-4F8A-8A9C-9CAAD4CCE9AB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master4"/>
          <p:cNvPicPr>
            <a:picLocks noChangeAspect="1" noChangeArrowheads="1"/>
          </p:cNvPicPr>
          <p:nvPr userDrawn="1"/>
        </p:nvPicPr>
        <p:blipFill>
          <a:blip r:embed="rId2">
            <a:lum bright="70000" contrast="-20000"/>
          </a:blip>
          <a:srcRect l="4646" t="8925" r="6891" b="368"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3"/>
          <p:cNvSpPr>
            <a:spLocks noChangeShapeType="1"/>
          </p:cNvSpPr>
          <p:nvPr userDrawn="1"/>
        </p:nvSpPr>
        <p:spPr bwMode="auto">
          <a:xfrm>
            <a:off x="8604250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2" name="Group 113"/>
          <p:cNvGrpSpPr>
            <a:grpSpLocks/>
          </p:cNvGrpSpPr>
          <p:nvPr userDrawn="1"/>
        </p:nvGrpSpPr>
        <p:grpSpPr bwMode="auto">
          <a:xfrm>
            <a:off x="8897938" y="0"/>
            <a:ext cx="273050" cy="6858000"/>
            <a:chOff x="5605" y="0"/>
            <a:chExt cx="172" cy="4320"/>
          </a:xfrm>
        </p:grpSpPr>
        <p:sp>
          <p:nvSpPr>
            <p:cNvPr id="7" name="Rectangle 70"/>
            <p:cNvSpPr>
              <a:spLocks noChangeArrowheads="1"/>
            </p:cNvSpPr>
            <p:nvPr userDrawn="1"/>
          </p:nvSpPr>
          <p:spPr bwMode="auto">
            <a:xfrm>
              <a:off x="5608" y="0"/>
              <a:ext cx="159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kern="1200">
                <a:solidFill>
                  <a:srgbClr val="000000"/>
                </a:solidFill>
                <a:latin typeface="굴림" charset="-127"/>
                <a:ea typeface="굴림" charset="-127"/>
                <a:cs typeface="+mn-cs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auto">
            <a:xfrm>
              <a:off x="5605" y="3293"/>
              <a:ext cx="172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kern="1200">
                <a:solidFill>
                  <a:srgbClr val="000000"/>
                </a:solidFill>
                <a:latin typeface="굴림" charset="-127"/>
                <a:ea typeface="굴림" charset="-127"/>
                <a:cs typeface="+mn-cs"/>
              </a:endParaRPr>
            </a:p>
          </p:txBody>
        </p:sp>
      </p:grpSp>
      <p:pic>
        <p:nvPicPr>
          <p:cNvPr id="9" name="Picture 75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08788" y="50800"/>
            <a:ext cx="2012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4778375" y="3635375"/>
            <a:ext cx="1408113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708275"/>
            <a:ext cx="5616575" cy="892175"/>
          </a:xfrm>
        </p:spPr>
        <p:txBody>
          <a:bodyPr/>
          <a:lstStyle>
            <a:lvl1pPr algn="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92500" y="3933825"/>
            <a:ext cx="5105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1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9878B1A-A618-4EC6-AF92-8923CD6996F3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DDABC6A8-D963-48E7-A15A-B28A31ADB156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89AD-F996-42D2-A818-156C522B2A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D991C6D-5090-49E1-8008-4B3212EAF9BC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E8FDB52-78F2-478E-BF24-603599D486DE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96FA89AD-F996-42D2-A818-156C522B2A00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EDC3F4B8-AE12-4AFD-AF5C-493959845D1B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81B0E964-EBD5-460D-80AB-194B411E7720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F27F2E0A-068C-4719-8E97-A3E0256732E7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3EEB2430-A2D5-498E-91E1-7946933B7E52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2057400" cy="5764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174625"/>
            <a:ext cx="6019800" cy="5764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832BEE2E-4BD1-400F-8457-5180620F39FB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3F4B8-AE12-4AFD-AF5C-493959845D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E964-EBD5-460D-80AB-194B411E77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F2E0A-068C-4719-8E97-A3E0256732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3" descr="master4"/>
          <p:cNvPicPr>
            <a:picLocks noChangeAspect="1" noChangeArrowheads="1"/>
          </p:cNvPicPr>
          <p:nvPr userDrawn="1"/>
        </p:nvPicPr>
        <p:blipFill>
          <a:blip r:embed="rId13">
            <a:lum bright="70000" contrast="-20000"/>
          </a:blip>
          <a:srcRect l="6584" t="8925" r="6891" b="36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99"/>
          <p:cNvGrpSpPr>
            <a:grpSpLocks/>
          </p:cNvGrpSpPr>
          <p:nvPr userDrawn="1"/>
        </p:nvGrpSpPr>
        <p:grpSpPr bwMode="auto">
          <a:xfrm>
            <a:off x="7980363" y="44450"/>
            <a:ext cx="1128712" cy="766763"/>
            <a:chOff x="4967" y="132"/>
            <a:chExt cx="711" cy="483"/>
          </a:xfrm>
        </p:grpSpPr>
        <p:grpSp>
          <p:nvGrpSpPr>
            <p:cNvPr id="2060" name="Group 78"/>
            <p:cNvGrpSpPr>
              <a:grpSpLocks/>
            </p:cNvGrpSpPr>
            <p:nvPr userDrawn="1"/>
          </p:nvGrpSpPr>
          <p:grpSpPr bwMode="auto">
            <a:xfrm>
              <a:off x="5346" y="259"/>
              <a:ext cx="332" cy="356"/>
              <a:chOff x="3742" y="1298"/>
              <a:chExt cx="317" cy="408"/>
            </a:xfrm>
          </p:grpSpPr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auto">
              <a:xfrm rot="10800000">
                <a:off x="3742" y="1298"/>
                <a:ext cx="317" cy="408"/>
              </a:xfrm>
              <a:prstGeom prst="rect">
                <a:avLst/>
              </a:prstGeom>
              <a:gradFill rotWithShape="1">
                <a:gsLst>
                  <a:gs pos="0">
                    <a:srgbClr val="F5FAFD"/>
                  </a:gs>
                  <a:gs pos="50000">
                    <a:srgbClr val="65B4E5"/>
                  </a:gs>
                  <a:gs pos="100000">
                    <a:srgbClr val="F5FAF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auto">
              <a:xfrm rot="10800000">
                <a:off x="3784" y="1343"/>
                <a:ext cx="230" cy="3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grpSp>
          <p:nvGrpSpPr>
            <p:cNvPr id="2061" name="Group 98"/>
            <p:cNvGrpSpPr>
              <a:grpSpLocks/>
            </p:cNvGrpSpPr>
            <p:nvPr userDrawn="1"/>
          </p:nvGrpSpPr>
          <p:grpSpPr bwMode="auto">
            <a:xfrm>
              <a:off x="4967" y="132"/>
              <a:ext cx="635" cy="392"/>
              <a:chOff x="4967" y="132"/>
              <a:chExt cx="635" cy="392"/>
            </a:xfrm>
          </p:grpSpPr>
          <p:grpSp>
            <p:nvGrpSpPr>
              <p:cNvPr id="2062" name="Group 96"/>
              <p:cNvGrpSpPr>
                <a:grpSpLocks/>
              </p:cNvGrpSpPr>
              <p:nvPr userDrawn="1"/>
            </p:nvGrpSpPr>
            <p:grpSpPr bwMode="auto">
              <a:xfrm>
                <a:off x="4967" y="132"/>
                <a:ext cx="635" cy="392"/>
                <a:chOff x="4967" y="119"/>
                <a:chExt cx="656" cy="405"/>
              </a:xfrm>
            </p:grpSpPr>
            <p:sp>
              <p:nvSpPr>
                <p:cNvPr id="1092" name="Rectangle 68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092" y="-6"/>
                  <a:ext cx="405" cy="656"/>
                </a:xfrm>
                <a:prstGeom prst="rect">
                  <a:avLst/>
                </a:prstGeom>
                <a:gradFill rotWithShape="1">
                  <a:gsLst>
                    <a:gs pos="0">
                      <a:srgbClr val="65B4E5">
                        <a:alpha val="80000"/>
                      </a:srgbClr>
                    </a:gs>
                    <a:gs pos="50000">
                      <a:srgbClr val="F5FAFD"/>
                    </a:gs>
                    <a:gs pos="100000">
                      <a:srgbClr val="65B4E5">
                        <a:alpha val="80000"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150" y="67"/>
                  <a:ext cx="293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pic>
            <p:nvPicPr>
              <p:cNvPr id="2063" name="Picture 44" descr="kisti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057" y="216"/>
                <a:ext cx="44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H="1">
            <a:off x="123825" y="788988"/>
            <a:ext cx="7761288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053" name="Group 95"/>
          <p:cNvGrpSpPr>
            <a:grpSpLocks/>
          </p:cNvGrpSpPr>
          <p:nvPr userDrawn="1"/>
        </p:nvGrpSpPr>
        <p:grpSpPr bwMode="auto">
          <a:xfrm>
            <a:off x="-9525" y="0"/>
            <a:ext cx="252413" cy="6858000"/>
            <a:chOff x="-6" y="0"/>
            <a:chExt cx="159" cy="4320"/>
          </a:xfrm>
        </p:grpSpPr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-5" y="0"/>
              <a:ext cx="157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-6" y="3293"/>
              <a:ext cx="159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054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74625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5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592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  <a:ea typeface="굴림" charset="-127"/>
              </a:defRPr>
            </a:lvl1pPr>
          </a:lstStyle>
          <a:p>
            <a:pPr>
              <a:defRPr/>
            </a:pPr>
            <a:fld id="{24A6E557-3C54-4E70-BCE0-B792787087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4293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>
                <a:latin typeface="Harlow Solid Italic" pitchFamily="82" charset="0"/>
                <a:ea typeface="휴먼견출자수체" pitchFamily="18" charset="-127"/>
              </a:rPr>
              <a:t>Kihyeon Cho</a:t>
            </a:r>
            <a:endParaRPr lang="ko-KR" altLang="en-US" dirty="0">
              <a:latin typeface="Harlow Solid Italic" pitchFamily="82" charset="0"/>
              <a:ea typeface="휴먼견출자수체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3" descr="master4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20000"/>
          </a:blip>
          <a:srcRect l="6584" t="8925" r="6891" b="36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7980363" y="44450"/>
            <a:ext cx="1128712" cy="766763"/>
            <a:chOff x="4967" y="132"/>
            <a:chExt cx="711" cy="483"/>
          </a:xfrm>
        </p:grpSpPr>
        <p:grpSp>
          <p:nvGrpSpPr>
            <p:cNvPr id="3" name="Group 78"/>
            <p:cNvGrpSpPr>
              <a:grpSpLocks/>
            </p:cNvGrpSpPr>
            <p:nvPr userDrawn="1"/>
          </p:nvGrpSpPr>
          <p:grpSpPr bwMode="auto">
            <a:xfrm>
              <a:off x="5346" y="259"/>
              <a:ext cx="332" cy="356"/>
              <a:chOff x="3742" y="1298"/>
              <a:chExt cx="317" cy="408"/>
            </a:xfrm>
          </p:grpSpPr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auto">
              <a:xfrm rot="10800000">
                <a:off x="3742" y="1298"/>
                <a:ext cx="317" cy="408"/>
              </a:xfrm>
              <a:prstGeom prst="rect">
                <a:avLst/>
              </a:prstGeom>
              <a:gradFill rotWithShape="1">
                <a:gsLst>
                  <a:gs pos="0">
                    <a:srgbClr val="F5FAFD"/>
                  </a:gs>
                  <a:gs pos="50000">
                    <a:srgbClr val="65B4E5"/>
                  </a:gs>
                  <a:gs pos="100000">
                    <a:srgbClr val="F5FAF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auto">
              <a:xfrm rot="10800000">
                <a:off x="3784" y="1343"/>
                <a:ext cx="230" cy="3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</p:grpSp>
        <p:grpSp>
          <p:nvGrpSpPr>
            <p:cNvPr id="4" name="Group 98"/>
            <p:cNvGrpSpPr>
              <a:grpSpLocks/>
            </p:cNvGrpSpPr>
            <p:nvPr userDrawn="1"/>
          </p:nvGrpSpPr>
          <p:grpSpPr bwMode="auto">
            <a:xfrm>
              <a:off x="4967" y="132"/>
              <a:ext cx="635" cy="392"/>
              <a:chOff x="4967" y="132"/>
              <a:chExt cx="635" cy="392"/>
            </a:xfrm>
          </p:grpSpPr>
          <p:grpSp>
            <p:nvGrpSpPr>
              <p:cNvPr id="5" name="Group 96"/>
              <p:cNvGrpSpPr>
                <a:grpSpLocks/>
              </p:cNvGrpSpPr>
              <p:nvPr userDrawn="1"/>
            </p:nvGrpSpPr>
            <p:grpSpPr bwMode="auto">
              <a:xfrm>
                <a:off x="4967" y="132"/>
                <a:ext cx="635" cy="392"/>
                <a:chOff x="4967" y="119"/>
                <a:chExt cx="656" cy="405"/>
              </a:xfrm>
            </p:grpSpPr>
            <p:sp>
              <p:nvSpPr>
                <p:cNvPr id="1092" name="Rectangle 68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092" y="-6"/>
                  <a:ext cx="405" cy="656"/>
                </a:xfrm>
                <a:prstGeom prst="rect">
                  <a:avLst/>
                </a:prstGeom>
                <a:gradFill rotWithShape="1">
                  <a:gsLst>
                    <a:gs pos="0">
                      <a:srgbClr val="65B4E5">
                        <a:alpha val="80000"/>
                      </a:srgbClr>
                    </a:gs>
                    <a:gs pos="50000">
                      <a:srgbClr val="F5FAFD"/>
                    </a:gs>
                    <a:gs pos="100000">
                      <a:srgbClr val="65B4E5">
                        <a:alpha val="80000"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150" y="67"/>
                  <a:ext cx="293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</p:grpSp>
          <p:pic>
            <p:nvPicPr>
              <p:cNvPr id="3087" name="Picture 44" descr="kisti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057" y="216"/>
                <a:ext cx="44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H="1">
            <a:off x="123825" y="788988"/>
            <a:ext cx="7761288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6" name="Group 95"/>
          <p:cNvGrpSpPr>
            <a:grpSpLocks/>
          </p:cNvGrpSpPr>
          <p:nvPr userDrawn="1"/>
        </p:nvGrpSpPr>
        <p:grpSpPr bwMode="auto">
          <a:xfrm>
            <a:off x="-9525" y="0"/>
            <a:ext cx="252413" cy="6858000"/>
            <a:chOff x="-6" y="0"/>
            <a:chExt cx="159" cy="4320"/>
          </a:xfrm>
        </p:grpSpPr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-5" y="0"/>
              <a:ext cx="157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-6" y="3293"/>
              <a:ext cx="159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sp>
        <p:nvSpPr>
          <p:cNvPr id="3078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74625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9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592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  <a:ea typeface="굴림" charset="-127"/>
              </a:defRPr>
            </a:lvl1pPr>
          </a:lstStyle>
          <a:p>
            <a:pPr>
              <a:defRPr/>
            </a:pPr>
            <a:fld id="{A601B43D-CFC6-4AE3-A9FD-849FC7E8E5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4293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>
                <a:latin typeface="Harlow Solid Italic" pitchFamily="82" charset="0"/>
                <a:ea typeface="휴먼견출자수체" pitchFamily="18" charset="-127"/>
              </a:rPr>
              <a:t>Kihyeon Cho</a:t>
            </a:r>
            <a:endParaRPr lang="ko-KR" altLang="en-US" dirty="0">
              <a:latin typeface="Harlow Solid Italic" pitchFamily="82" charset="0"/>
              <a:ea typeface="휴먼견출자수체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master4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20000"/>
          </a:blip>
          <a:srcRect l="6584" t="8925" r="6891" b="36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7980363" y="44450"/>
            <a:ext cx="1128712" cy="766763"/>
            <a:chOff x="4967" y="132"/>
            <a:chExt cx="711" cy="483"/>
          </a:xfrm>
        </p:grpSpPr>
        <p:grpSp>
          <p:nvGrpSpPr>
            <p:cNvPr id="3" name="Group 78"/>
            <p:cNvGrpSpPr>
              <a:grpSpLocks/>
            </p:cNvGrpSpPr>
            <p:nvPr userDrawn="1"/>
          </p:nvGrpSpPr>
          <p:grpSpPr bwMode="auto">
            <a:xfrm>
              <a:off x="5346" y="259"/>
              <a:ext cx="332" cy="356"/>
              <a:chOff x="3742" y="1298"/>
              <a:chExt cx="317" cy="408"/>
            </a:xfrm>
          </p:grpSpPr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auto">
              <a:xfrm rot="10800000">
                <a:off x="3742" y="1298"/>
                <a:ext cx="317" cy="408"/>
              </a:xfrm>
              <a:prstGeom prst="rect">
                <a:avLst/>
              </a:prstGeom>
              <a:gradFill rotWithShape="1">
                <a:gsLst>
                  <a:gs pos="0">
                    <a:srgbClr val="F5FAFD"/>
                  </a:gs>
                  <a:gs pos="50000">
                    <a:srgbClr val="65B4E5"/>
                  </a:gs>
                  <a:gs pos="100000">
                    <a:srgbClr val="F5FAF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solidFill>
                    <a:srgbClr val="000000"/>
                  </a:solidFill>
                  <a:latin typeface="Verdana" pitchFamily="34" charset="0"/>
                  <a:ea typeface="HY울릉도M" pitchFamily="18" charset="-127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auto">
              <a:xfrm rot="10800000">
                <a:off x="3784" y="1343"/>
                <a:ext cx="230" cy="3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solidFill>
                    <a:srgbClr val="000000"/>
                  </a:solidFill>
                  <a:latin typeface="Verdana" pitchFamily="34" charset="0"/>
                  <a:ea typeface="HY울릉도M" pitchFamily="18" charset="-127"/>
                </a:endParaRPr>
              </a:p>
            </p:txBody>
          </p:sp>
        </p:grpSp>
        <p:grpSp>
          <p:nvGrpSpPr>
            <p:cNvPr id="4" name="Group 98"/>
            <p:cNvGrpSpPr>
              <a:grpSpLocks/>
            </p:cNvGrpSpPr>
            <p:nvPr userDrawn="1"/>
          </p:nvGrpSpPr>
          <p:grpSpPr bwMode="auto">
            <a:xfrm>
              <a:off x="4967" y="132"/>
              <a:ext cx="635" cy="392"/>
              <a:chOff x="4967" y="132"/>
              <a:chExt cx="635" cy="392"/>
            </a:xfrm>
          </p:grpSpPr>
          <p:grpSp>
            <p:nvGrpSpPr>
              <p:cNvPr id="5" name="Group 96"/>
              <p:cNvGrpSpPr>
                <a:grpSpLocks/>
              </p:cNvGrpSpPr>
              <p:nvPr userDrawn="1"/>
            </p:nvGrpSpPr>
            <p:grpSpPr bwMode="auto">
              <a:xfrm>
                <a:off x="4967" y="132"/>
                <a:ext cx="635" cy="392"/>
                <a:chOff x="4967" y="119"/>
                <a:chExt cx="656" cy="405"/>
              </a:xfrm>
            </p:grpSpPr>
            <p:sp>
              <p:nvSpPr>
                <p:cNvPr id="1092" name="Rectangle 68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092" y="-6"/>
                  <a:ext cx="405" cy="656"/>
                </a:xfrm>
                <a:prstGeom prst="rect">
                  <a:avLst/>
                </a:prstGeom>
                <a:gradFill rotWithShape="1">
                  <a:gsLst>
                    <a:gs pos="0">
                      <a:srgbClr val="65B4E5">
                        <a:alpha val="80000"/>
                      </a:srgbClr>
                    </a:gs>
                    <a:gs pos="50000">
                      <a:srgbClr val="F5FAFD"/>
                    </a:gs>
                    <a:gs pos="100000">
                      <a:srgbClr val="65B4E5">
                        <a:alpha val="80000"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rgbClr val="000000"/>
                    </a:solidFill>
                    <a:latin typeface="Verdana" pitchFamily="34" charset="0"/>
                    <a:ea typeface="HY울릉도M" pitchFamily="18" charset="-127"/>
                  </a:endParaRPr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150" y="67"/>
                  <a:ext cx="293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rgbClr val="000000"/>
                    </a:solidFill>
                    <a:latin typeface="Verdana" pitchFamily="34" charset="0"/>
                    <a:ea typeface="HY울릉도M" pitchFamily="18" charset="-127"/>
                  </a:endParaRPr>
                </a:p>
              </p:txBody>
            </p:sp>
          </p:grpSp>
          <p:pic>
            <p:nvPicPr>
              <p:cNvPr id="4111" name="Picture 44" descr="kisti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057" y="216"/>
                <a:ext cx="44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H="1">
            <a:off x="123825" y="788988"/>
            <a:ext cx="7761288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solidFill>
                <a:srgbClr val="000000"/>
              </a:solidFill>
              <a:latin typeface="Verdana" pitchFamily="34" charset="0"/>
              <a:ea typeface="HY울릉도M" pitchFamily="18" charset="-127"/>
            </a:endParaRPr>
          </a:p>
        </p:txBody>
      </p:sp>
      <p:grpSp>
        <p:nvGrpSpPr>
          <p:cNvPr id="6" name="Group 95"/>
          <p:cNvGrpSpPr>
            <a:grpSpLocks/>
          </p:cNvGrpSpPr>
          <p:nvPr userDrawn="1"/>
        </p:nvGrpSpPr>
        <p:grpSpPr bwMode="auto">
          <a:xfrm>
            <a:off x="-9525" y="0"/>
            <a:ext cx="252413" cy="6858000"/>
            <a:chOff x="-6" y="0"/>
            <a:chExt cx="159" cy="4320"/>
          </a:xfrm>
        </p:grpSpPr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-5" y="0"/>
              <a:ext cx="157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-6" y="3293"/>
              <a:ext cx="159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</p:grpSp>
      <p:sp>
        <p:nvSpPr>
          <p:cNvPr id="4102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74625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103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592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>
              <a:defRPr/>
            </a:pPr>
            <a:fld id="{82C65125-7DC7-4526-884E-5BCB76AAA869}" type="slidenum">
              <a:rPr lang="en-US" altLang="ko-KR">
                <a:solidFill>
                  <a:srgbClr val="000000"/>
                </a:solidFill>
                <a:ea typeface="HY울릉도M" pitchFamily="18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HY울릉도M" pitchFamily="18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4293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>
                <a:solidFill>
                  <a:srgbClr val="000000"/>
                </a:solidFill>
                <a:latin typeface="Harlow Solid Italic" pitchFamily="82" charset="0"/>
                <a:ea typeface="휴먼견출자수체" pitchFamily="18" charset="-127"/>
              </a:rPr>
              <a:t>Kihyeon Cho</a:t>
            </a:r>
            <a:endParaRPr lang="ko-KR" altLang="en-US" dirty="0">
              <a:solidFill>
                <a:srgbClr val="000000"/>
              </a:solidFill>
              <a:latin typeface="Harlow Solid Italic" pitchFamily="82" charset="0"/>
              <a:ea typeface="휴먼견출자수체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3" descr="master4"/>
          <p:cNvPicPr>
            <a:picLocks noChangeAspect="1" noChangeArrowheads="1"/>
          </p:cNvPicPr>
          <p:nvPr userDrawn="1"/>
        </p:nvPicPr>
        <p:blipFill>
          <a:blip r:embed="rId13">
            <a:lum bright="70000" contrast="-20000"/>
          </a:blip>
          <a:srcRect l="6584" t="8925" r="6891" b="36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7980363" y="44450"/>
            <a:ext cx="1128712" cy="766763"/>
            <a:chOff x="4967" y="132"/>
            <a:chExt cx="711" cy="483"/>
          </a:xfrm>
        </p:grpSpPr>
        <p:grpSp>
          <p:nvGrpSpPr>
            <p:cNvPr id="3" name="Group 78"/>
            <p:cNvGrpSpPr>
              <a:grpSpLocks/>
            </p:cNvGrpSpPr>
            <p:nvPr userDrawn="1"/>
          </p:nvGrpSpPr>
          <p:grpSpPr bwMode="auto">
            <a:xfrm>
              <a:off x="5346" y="259"/>
              <a:ext cx="332" cy="356"/>
              <a:chOff x="3742" y="1298"/>
              <a:chExt cx="317" cy="408"/>
            </a:xfrm>
          </p:grpSpPr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auto">
              <a:xfrm rot="10800000">
                <a:off x="3742" y="1298"/>
                <a:ext cx="317" cy="408"/>
              </a:xfrm>
              <a:prstGeom prst="rect">
                <a:avLst/>
              </a:prstGeom>
              <a:gradFill rotWithShape="1">
                <a:gsLst>
                  <a:gs pos="0">
                    <a:srgbClr val="F5FAFD"/>
                  </a:gs>
                  <a:gs pos="50000">
                    <a:srgbClr val="65B4E5"/>
                  </a:gs>
                  <a:gs pos="100000">
                    <a:srgbClr val="F5FAF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auto">
              <a:xfrm rot="10800000">
                <a:off x="3784" y="1343"/>
                <a:ext cx="230" cy="3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</p:grpSp>
        <p:grpSp>
          <p:nvGrpSpPr>
            <p:cNvPr id="4" name="Group 98"/>
            <p:cNvGrpSpPr>
              <a:grpSpLocks/>
            </p:cNvGrpSpPr>
            <p:nvPr userDrawn="1"/>
          </p:nvGrpSpPr>
          <p:grpSpPr bwMode="auto">
            <a:xfrm>
              <a:off x="4967" y="132"/>
              <a:ext cx="635" cy="392"/>
              <a:chOff x="4967" y="132"/>
              <a:chExt cx="635" cy="392"/>
            </a:xfrm>
          </p:grpSpPr>
          <p:grpSp>
            <p:nvGrpSpPr>
              <p:cNvPr id="5" name="Group 96"/>
              <p:cNvGrpSpPr>
                <a:grpSpLocks/>
              </p:cNvGrpSpPr>
              <p:nvPr userDrawn="1"/>
            </p:nvGrpSpPr>
            <p:grpSpPr bwMode="auto">
              <a:xfrm>
                <a:off x="4967" y="132"/>
                <a:ext cx="635" cy="392"/>
                <a:chOff x="4967" y="119"/>
                <a:chExt cx="656" cy="405"/>
              </a:xfrm>
            </p:grpSpPr>
            <p:sp>
              <p:nvSpPr>
                <p:cNvPr id="1092" name="Rectangle 68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092" y="-6"/>
                  <a:ext cx="405" cy="656"/>
                </a:xfrm>
                <a:prstGeom prst="rect">
                  <a:avLst/>
                </a:prstGeom>
                <a:gradFill rotWithShape="1">
                  <a:gsLst>
                    <a:gs pos="0">
                      <a:srgbClr val="65B4E5">
                        <a:alpha val="80000"/>
                      </a:srgbClr>
                    </a:gs>
                    <a:gs pos="50000">
                      <a:srgbClr val="F5FAFD"/>
                    </a:gs>
                    <a:gs pos="100000">
                      <a:srgbClr val="65B4E5">
                        <a:alpha val="80000"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150" y="67"/>
                  <a:ext cx="293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</p:grpSp>
          <p:pic>
            <p:nvPicPr>
              <p:cNvPr id="3087" name="Picture 44" descr="kisti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057" y="216"/>
                <a:ext cx="44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H="1">
            <a:off x="123825" y="788988"/>
            <a:ext cx="7761288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6" name="Group 95"/>
          <p:cNvGrpSpPr>
            <a:grpSpLocks/>
          </p:cNvGrpSpPr>
          <p:nvPr userDrawn="1"/>
        </p:nvGrpSpPr>
        <p:grpSpPr bwMode="auto">
          <a:xfrm>
            <a:off x="-9525" y="0"/>
            <a:ext cx="252413" cy="6858000"/>
            <a:chOff x="-6" y="0"/>
            <a:chExt cx="159" cy="4320"/>
          </a:xfrm>
        </p:grpSpPr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-5" y="0"/>
              <a:ext cx="157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-6" y="3293"/>
              <a:ext cx="159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sp>
        <p:nvSpPr>
          <p:cNvPr id="3078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74625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9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592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  <a:ea typeface="굴림" charset="-127"/>
              </a:defRPr>
            </a:lvl1pPr>
          </a:lstStyle>
          <a:p>
            <a:pPr>
              <a:defRPr/>
            </a:pPr>
            <a:fld id="{FFA63913-81D1-4B16-8BE2-3B48C94B13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4293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>
                <a:latin typeface="Harlow Solid Italic" pitchFamily="82" charset="0"/>
                <a:ea typeface="휴먼견출자수체" pitchFamily="18" charset="-127"/>
              </a:rPr>
              <a:t>Kihyeon Cho</a:t>
            </a:r>
            <a:endParaRPr lang="ko-KR" altLang="en-US" dirty="0">
              <a:latin typeface="Harlow Solid Italic" pitchFamily="82" charset="0"/>
              <a:ea typeface="휴먼견출자수체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  <a:ea typeface="굴림" charset="-127"/>
              </a:defRPr>
            </a:lvl1pPr>
          </a:lstStyle>
          <a:p>
            <a:endParaRPr lang="en-GB" altLang="ko-KR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  <a:ea typeface="굴림" charset="-127"/>
              </a:defRPr>
            </a:lvl1pPr>
          </a:lstStyle>
          <a:p>
            <a:fld id="{2555D0F5-F14E-4767-AB2D-FAF6ED00CE71}" type="slidenum">
              <a:rPr lang="ko-KR" altLang="en-GB"/>
              <a:pPr/>
              <a:t>‹#›</a:t>
            </a:fld>
            <a:endParaRPr lang="en-GB" altLang="ko-KR"/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Master text styles</a:t>
            </a:r>
          </a:p>
          <a:p>
            <a:pPr lvl="1"/>
            <a:r>
              <a:rPr lang="en-GB" altLang="ko-KR" smtClean="0"/>
              <a:t>Second level</a:t>
            </a:r>
          </a:p>
          <a:p>
            <a:pPr lvl="2"/>
            <a:r>
              <a:rPr lang="en-GB" altLang="ko-KR" smtClean="0"/>
              <a:t>Third level</a:t>
            </a:r>
          </a:p>
          <a:p>
            <a:pPr lvl="3"/>
            <a:r>
              <a:rPr lang="en-GB" altLang="ko-KR" smtClean="0"/>
              <a:t>Fourth level</a:t>
            </a:r>
          </a:p>
          <a:p>
            <a:pPr lvl="4"/>
            <a:r>
              <a:rPr lang="en-GB" altLang="ko-KR" smtClean="0"/>
              <a:t>Fifth level</a:t>
            </a: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671" name="Rectangle 143"/>
          <p:cNvSpPr>
            <a:spLocks noChangeArrowheads="1"/>
          </p:cNvSpPr>
          <p:nvPr userDrawn="1"/>
        </p:nvSpPr>
        <p:spPr bwMode="auto">
          <a:xfrm>
            <a:off x="0" y="0"/>
            <a:ext cx="9144000" cy="844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44450"/>
            <a:ext cx="87328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3" descr="master4"/>
          <p:cNvPicPr>
            <a:picLocks noChangeAspect="1" noChangeArrowheads="1"/>
          </p:cNvPicPr>
          <p:nvPr userDrawn="1"/>
        </p:nvPicPr>
        <p:blipFill>
          <a:blip r:embed="rId13">
            <a:lum bright="70000" contrast="-20000"/>
          </a:blip>
          <a:srcRect l="6584" t="8925" r="6891" b="36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7980363" y="44450"/>
            <a:ext cx="1128712" cy="766763"/>
            <a:chOff x="4967" y="132"/>
            <a:chExt cx="711" cy="483"/>
          </a:xfrm>
        </p:grpSpPr>
        <p:grpSp>
          <p:nvGrpSpPr>
            <p:cNvPr id="3" name="Group 78"/>
            <p:cNvGrpSpPr>
              <a:grpSpLocks/>
            </p:cNvGrpSpPr>
            <p:nvPr userDrawn="1"/>
          </p:nvGrpSpPr>
          <p:grpSpPr bwMode="auto">
            <a:xfrm>
              <a:off x="5346" y="259"/>
              <a:ext cx="332" cy="356"/>
              <a:chOff x="3742" y="1298"/>
              <a:chExt cx="317" cy="408"/>
            </a:xfrm>
          </p:grpSpPr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auto">
              <a:xfrm rot="10800000">
                <a:off x="3742" y="1298"/>
                <a:ext cx="317" cy="408"/>
              </a:xfrm>
              <a:prstGeom prst="rect">
                <a:avLst/>
              </a:prstGeom>
              <a:gradFill rotWithShape="1">
                <a:gsLst>
                  <a:gs pos="0">
                    <a:srgbClr val="F5FAFD"/>
                  </a:gs>
                  <a:gs pos="50000">
                    <a:srgbClr val="65B4E5"/>
                  </a:gs>
                  <a:gs pos="100000">
                    <a:srgbClr val="F5FAF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kern="1200">
                  <a:solidFill>
                    <a:srgbClr val="000000"/>
                  </a:solidFill>
                  <a:latin typeface="굴림" charset="-127"/>
                  <a:ea typeface="굴림" charset="-127"/>
                  <a:cs typeface="+mn-cs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auto">
              <a:xfrm rot="10800000">
                <a:off x="3784" y="1343"/>
                <a:ext cx="230" cy="3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kern="1200">
                  <a:solidFill>
                    <a:srgbClr val="000000"/>
                  </a:solidFill>
                  <a:latin typeface="굴림" charset="-127"/>
                  <a:ea typeface="굴림" charset="-127"/>
                  <a:cs typeface="+mn-cs"/>
                </a:endParaRPr>
              </a:p>
            </p:txBody>
          </p:sp>
        </p:grpSp>
        <p:grpSp>
          <p:nvGrpSpPr>
            <p:cNvPr id="4" name="Group 98"/>
            <p:cNvGrpSpPr>
              <a:grpSpLocks/>
            </p:cNvGrpSpPr>
            <p:nvPr userDrawn="1"/>
          </p:nvGrpSpPr>
          <p:grpSpPr bwMode="auto">
            <a:xfrm>
              <a:off x="4967" y="132"/>
              <a:ext cx="635" cy="392"/>
              <a:chOff x="4967" y="132"/>
              <a:chExt cx="635" cy="392"/>
            </a:xfrm>
          </p:grpSpPr>
          <p:grpSp>
            <p:nvGrpSpPr>
              <p:cNvPr id="5" name="Group 96"/>
              <p:cNvGrpSpPr>
                <a:grpSpLocks/>
              </p:cNvGrpSpPr>
              <p:nvPr userDrawn="1"/>
            </p:nvGrpSpPr>
            <p:grpSpPr bwMode="auto">
              <a:xfrm>
                <a:off x="4967" y="132"/>
                <a:ext cx="635" cy="392"/>
                <a:chOff x="4967" y="119"/>
                <a:chExt cx="656" cy="405"/>
              </a:xfrm>
            </p:grpSpPr>
            <p:sp>
              <p:nvSpPr>
                <p:cNvPr id="1092" name="Rectangle 68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092" y="-6"/>
                  <a:ext cx="405" cy="656"/>
                </a:xfrm>
                <a:prstGeom prst="rect">
                  <a:avLst/>
                </a:prstGeom>
                <a:gradFill rotWithShape="1">
                  <a:gsLst>
                    <a:gs pos="0">
                      <a:srgbClr val="65B4E5">
                        <a:alpha val="80000"/>
                      </a:srgbClr>
                    </a:gs>
                    <a:gs pos="50000">
                      <a:srgbClr val="F5FAFD"/>
                    </a:gs>
                    <a:gs pos="100000">
                      <a:srgbClr val="65B4E5">
                        <a:alpha val="80000"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kern="1200">
                    <a:solidFill>
                      <a:srgbClr val="000000"/>
                    </a:solidFill>
                    <a:latin typeface="굴림" charset="-127"/>
                    <a:ea typeface="굴림" charset="-127"/>
                    <a:cs typeface="+mn-cs"/>
                  </a:endParaRPr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150" y="67"/>
                  <a:ext cx="293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kern="1200">
                    <a:solidFill>
                      <a:srgbClr val="000000"/>
                    </a:solidFill>
                    <a:latin typeface="굴림" charset="-127"/>
                    <a:ea typeface="굴림" charset="-127"/>
                    <a:cs typeface="+mn-cs"/>
                  </a:endParaRPr>
                </a:p>
              </p:txBody>
            </p:sp>
          </p:grpSp>
          <p:pic>
            <p:nvPicPr>
              <p:cNvPr id="2063" name="Picture 44" descr="kisti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057" y="216"/>
                <a:ext cx="44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H="1">
            <a:off x="123825" y="788988"/>
            <a:ext cx="7761288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6" name="Group 95"/>
          <p:cNvGrpSpPr>
            <a:grpSpLocks/>
          </p:cNvGrpSpPr>
          <p:nvPr userDrawn="1"/>
        </p:nvGrpSpPr>
        <p:grpSpPr bwMode="auto">
          <a:xfrm>
            <a:off x="-9525" y="0"/>
            <a:ext cx="252413" cy="6858000"/>
            <a:chOff x="-6" y="0"/>
            <a:chExt cx="159" cy="4320"/>
          </a:xfrm>
        </p:grpSpPr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-5" y="0"/>
              <a:ext cx="157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kern="1200">
                <a:solidFill>
                  <a:srgbClr val="000000"/>
                </a:solidFill>
                <a:latin typeface="굴림" charset="-127"/>
                <a:ea typeface="굴림" charset="-127"/>
                <a:cs typeface="+mn-cs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-6" y="3293"/>
              <a:ext cx="159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kern="1200">
                <a:solidFill>
                  <a:srgbClr val="000000"/>
                </a:solidFill>
                <a:latin typeface="굴림" charset="-127"/>
                <a:ea typeface="굴림" charset="-127"/>
                <a:cs typeface="+mn-cs"/>
              </a:endParaRPr>
            </a:p>
          </p:txBody>
        </p:sp>
      </p:grpSp>
      <p:sp>
        <p:nvSpPr>
          <p:cNvPr id="2054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74625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5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592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  <a:ea typeface="굴림" charset="-127"/>
              </a:defRPr>
            </a:lvl1pPr>
          </a:lstStyle>
          <a:p>
            <a:pPr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24A6E557-3C54-4E70-BCE0-B792787087E6}" type="slidenum">
              <a:rPr kumimoji="1" lang="en-US" altLang="ko-KR" kern="1200">
                <a:solidFill>
                  <a:srgbClr val="000000"/>
                </a:solidFill>
                <a:latin typeface="HY울릉도M"/>
                <a:cs typeface="+mn-cs"/>
              </a:rPr>
              <a:pPr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kern="1200">
              <a:solidFill>
                <a:srgbClr val="000000"/>
              </a:solidFill>
              <a:latin typeface="HY울릉도M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4293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kern="1200" dirty="0">
                <a:solidFill>
                  <a:srgbClr val="000000"/>
                </a:solidFill>
                <a:latin typeface="Harlow Solid Italic" pitchFamily="82" charset="0"/>
                <a:ea typeface="휴먼견출자수체" pitchFamily="18" charset="-127"/>
                <a:cs typeface="+mn-cs"/>
              </a:rPr>
              <a:t>Kihyeon Cho</a:t>
            </a:r>
            <a:endParaRPr kumimoji="1" lang="ko-KR" altLang="en-US" kern="1200" dirty="0">
              <a:solidFill>
                <a:srgbClr val="000000"/>
              </a:solidFill>
              <a:latin typeface="Harlow Solid Italic" pitchFamily="82" charset="0"/>
              <a:ea typeface="휴먼견출자수체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_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p.kisti.re.kr/~cho/index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ctrTitle"/>
          </p:nvPr>
        </p:nvSpPr>
        <p:spPr>
          <a:xfrm>
            <a:off x="1071563" y="1643063"/>
            <a:ext cx="7532687" cy="1957387"/>
          </a:xfrm>
        </p:spPr>
        <p:txBody>
          <a:bodyPr/>
          <a:lstStyle/>
          <a:p>
            <a:r>
              <a:rPr lang="en-US" altLang="ko-KR" dirty="0" smtClean="0"/>
              <a:t>Report on the Belle II </a:t>
            </a:r>
            <a:br>
              <a:rPr lang="en-US" altLang="ko-KR" dirty="0" smtClean="0"/>
            </a:br>
            <a:r>
              <a:rPr lang="en-US" altLang="ko-KR" dirty="0" smtClean="0"/>
              <a:t>Data Handling Group</a:t>
            </a:r>
            <a:endParaRPr lang="ko-KR" altLang="en-US" sz="2000" dirty="0" smtClean="0"/>
          </a:p>
        </p:txBody>
      </p:sp>
      <p:sp>
        <p:nvSpPr>
          <p:cNvPr id="4099" name="부제목 2"/>
          <p:cNvSpPr>
            <a:spLocks noGrp="1"/>
          </p:cNvSpPr>
          <p:nvPr>
            <p:ph type="subTitle" idx="1"/>
          </p:nvPr>
        </p:nvSpPr>
        <p:spPr>
          <a:xfrm>
            <a:off x="428625" y="4783138"/>
            <a:ext cx="8286750" cy="1503362"/>
          </a:xfrm>
        </p:spPr>
        <p:txBody>
          <a:bodyPr/>
          <a:lstStyle/>
          <a:p>
            <a:r>
              <a:rPr lang="en-US" altLang="ko-KR" sz="2000" dirty="0" err="1" smtClean="0"/>
              <a:t>Kihyeon</a:t>
            </a:r>
            <a:r>
              <a:rPr lang="en-US" altLang="ko-KR" sz="2000" dirty="0" smtClean="0"/>
              <a:t> Cho</a:t>
            </a:r>
          </a:p>
          <a:p>
            <a:r>
              <a:rPr lang="en-US" altLang="ko-KR" sz="2000" dirty="0" smtClean="0"/>
              <a:t>(As a chair, on behalf of the Belle II DH Group) 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High Energy Physics Team</a:t>
            </a:r>
          </a:p>
          <a:p>
            <a:r>
              <a:rPr lang="en-US" altLang="ko-KR" sz="2000" dirty="0" smtClean="0"/>
              <a:t> KISTI (Korea Institute of Science and Technology Information)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14313" y="219075"/>
            <a:ext cx="5929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 smtClean="0">
                <a:latin typeface="+mj-lt"/>
              </a:rPr>
              <a:t>August 18~20, </a:t>
            </a:r>
            <a:r>
              <a:rPr lang="en-US" altLang="ko-KR" dirty="0">
                <a:latin typeface="+mj-lt"/>
              </a:rPr>
              <a:t>2010</a:t>
            </a:r>
          </a:p>
          <a:p>
            <a:pPr>
              <a:defRPr/>
            </a:pPr>
            <a:r>
              <a:rPr lang="en-US" altLang="ko-KR" dirty="0" smtClean="0">
                <a:latin typeface="+mj-lt"/>
              </a:rPr>
              <a:t>Q2C workshop</a:t>
            </a:r>
            <a:r>
              <a:rPr lang="en-US" altLang="ko-KR" dirty="0">
                <a:latin typeface="+mj-lt"/>
              </a:rPr>
              <a:t>, </a:t>
            </a:r>
            <a:r>
              <a:rPr lang="en-US" altLang="ko-KR" dirty="0" err="1" smtClean="0">
                <a:latin typeface="+mj-lt"/>
              </a:rPr>
              <a:t>Yangyang</a:t>
            </a:r>
            <a:r>
              <a:rPr lang="en-US" altLang="ko-KR" dirty="0" smtClean="0">
                <a:latin typeface="+mj-lt"/>
              </a:rPr>
              <a:t>, Korea</a:t>
            </a:r>
            <a:endParaRPr lang="en-US" altLang="ko-KR" dirty="0">
              <a:latin typeface="+mj-lt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D62A-F64B-4302-B4CF-BB89124642BF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제목 4"/>
          <p:cNvSpPr>
            <a:spLocks noGrp="1"/>
          </p:cNvSpPr>
          <p:nvPr>
            <p:ph type="title"/>
          </p:nvPr>
        </p:nvSpPr>
        <p:spPr>
          <a:xfrm>
            <a:off x="346075" y="405036"/>
            <a:ext cx="7129463" cy="647700"/>
          </a:xfrm>
        </p:spPr>
        <p:txBody>
          <a:bodyPr/>
          <a:lstStyle/>
          <a:p>
            <a:r>
              <a:rPr lang="en-US" altLang="ko-KR" dirty="0" smtClean="0"/>
              <a:t>Belle II Data Handling Group</a:t>
            </a:r>
            <a:br>
              <a:rPr lang="en-US" altLang="ko-KR" dirty="0" smtClean="0"/>
            </a:br>
            <a:r>
              <a:rPr lang="en-US" altLang="ko-KR" sz="2000" dirty="0" smtClean="0"/>
              <a:t>(Chair: </a:t>
            </a:r>
            <a:r>
              <a:rPr lang="en-US" altLang="ko-KR" sz="2000" dirty="0" err="1" smtClean="0"/>
              <a:t>Kihyeon</a:t>
            </a:r>
            <a:r>
              <a:rPr lang="en-US" altLang="ko-KR" sz="2000" dirty="0" smtClean="0"/>
              <a:t> Cho) </a:t>
            </a:r>
            <a:endParaRPr lang="ko-KR" altLang="en-US" sz="2000" dirty="0" smtClean="0"/>
          </a:p>
        </p:txBody>
      </p:sp>
      <p:sp>
        <p:nvSpPr>
          <p:cNvPr id="171011" name="내용 개체 틀 5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ko-KR" sz="2400" dirty="0" smtClean="0"/>
              <a:t>KISTI Group</a:t>
            </a:r>
          </a:p>
          <a:p>
            <a:pPr lvl="1">
              <a:buBlip>
                <a:blip r:embed="rId3"/>
              </a:buBlip>
            </a:pPr>
            <a:r>
              <a:rPr lang="en-US" altLang="ko-KR" sz="2000" dirty="0" smtClean="0"/>
              <a:t>HEP Team </a:t>
            </a:r>
          </a:p>
          <a:p>
            <a:pPr lvl="1">
              <a:buNone/>
            </a:pPr>
            <a:r>
              <a:rPr lang="en-US" altLang="ko-KR" sz="2000" dirty="0" smtClean="0"/>
              <a:t>– </a:t>
            </a:r>
            <a:r>
              <a:rPr lang="en-US" altLang="ko-KR" sz="2000" dirty="0" err="1" smtClean="0"/>
              <a:t>JungHyun</a:t>
            </a:r>
            <a:r>
              <a:rPr lang="en-US" altLang="ko-KR" sz="2000" dirty="0" smtClean="0"/>
              <a:t> Kim, </a:t>
            </a:r>
            <a:r>
              <a:rPr lang="en-US" altLang="ko-KR" sz="2000" dirty="0" err="1" smtClean="0"/>
              <a:t>Kihyeon</a:t>
            </a:r>
            <a:r>
              <a:rPr lang="en-US" altLang="ko-KR" sz="2000" dirty="0" smtClean="0"/>
              <a:t> Cho, </a:t>
            </a:r>
          </a:p>
          <a:p>
            <a:pPr lvl="1">
              <a:buNone/>
            </a:pPr>
            <a:r>
              <a:rPr lang="en-US" altLang="ko-KR" sz="2000" dirty="0" smtClean="0"/>
              <a:t>   </a:t>
            </a:r>
            <a:r>
              <a:rPr lang="en-US" altLang="ko-KR" sz="2000" dirty="0" err="1" smtClean="0"/>
              <a:t>YoungJin</a:t>
            </a:r>
            <a:r>
              <a:rPr lang="en-US" altLang="ko-KR" sz="2000" dirty="0" smtClean="0"/>
              <a:t> Kim, …</a:t>
            </a:r>
          </a:p>
          <a:p>
            <a:pPr lvl="1">
              <a:buBlip>
                <a:blip r:embed="rId3"/>
              </a:buBlip>
            </a:pPr>
            <a:r>
              <a:rPr lang="en-US" altLang="ko-KR" sz="2000" dirty="0" smtClean="0"/>
              <a:t>AMGA Team </a:t>
            </a:r>
          </a:p>
          <a:p>
            <a:pPr lvl="1">
              <a:buNone/>
            </a:pPr>
            <a:r>
              <a:rPr lang="en-US" altLang="ko-KR" sz="2000" dirty="0" smtClean="0"/>
              <a:t>– </a:t>
            </a:r>
            <a:r>
              <a:rPr lang="en-US" altLang="ko-KR" sz="2000" dirty="0" err="1" smtClean="0"/>
              <a:t>Soonwook</a:t>
            </a:r>
            <a:r>
              <a:rPr lang="en-US" altLang="ko-KR" sz="2000" dirty="0" smtClean="0"/>
              <a:t> Hwang, Sunil </a:t>
            </a:r>
            <a:r>
              <a:rPr lang="en-US" altLang="ko-KR" sz="2000" dirty="0" err="1" smtClean="0"/>
              <a:t>Ahn</a:t>
            </a:r>
            <a:r>
              <a:rPr lang="en-US" altLang="ko-KR" sz="2000" dirty="0" smtClean="0"/>
              <a:t>, </a:t>
            </a:r>
          </a:p>
          <a:p>
            <a:pPr lvl="1">
              <a:buNone/>
            </a:pPr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HanGi</a:t>
            </a:r>
            <a:r>
              <a:rPr lang="en-US" altLang="ko-KR" sz="2000" dirty="0" smtClean="0"/>
              <a:t> Kim,  Tae-sang Huh, …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sz="2400" dirty="0" smtClean="0"/>
              <a:t>Melbourne Group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ko-KR" sz="2000" dirty="0" smtClean="0"/>
              <a:t>Tom </a:t>
            </a:r>
            <a:r>
              <a:rPr lang="en-US" altLang="ko-KR" sz="2000" dirty="0" err="1" smtClean="0"/>
              <a:t>Fifield</a:t>
            </a:r>
            <a:r>
              <a:rPr lang="en-US" altLang="ko-KR" sz="2000" dirty="0" smtClean="0"/>
              <a:t>, Martin </a:t>
            </a:r>
            <a:r>
              <a:rPr lang="en-US" altLang="ko-KR" sz="2000" dirty="0" err="1" smtClean="0"/>
              <a:t>Sevior</a:t>
            </a:r>
            <a:r>
              <a:rPr lang="en-US" altLang="ko-KR" sz="2000" dirty="0" smtClean="0"/>
              <a:t>, …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sz="2400" dirty="0" err="1" smtClean="0"/>
              <a:t>Krokow</a:t>
            </a:r>
            <a:r>
              <a:rPr lang="en-US" altLang="ko-KR" sz="2400" dirty="0" smtClean="0"/>
              <a:t> Group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ko-KR" sz="2000" dirty="0" err="1" smtClean="0"/>
              <a:t>Maciej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Sitarz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Mitosz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Zdybat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Rafat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Grzymkowski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Henryk</a:t>
            </a:r>
            <a:r>
              <a:rPr lang="en-US" altLang="ko-KR" sz="2000" dirty="0" smtClean="0"/>
              <a:t> Polka, …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sz="2400" dirty="0" smtClean="0"/>
              <a:t>KEK, Karlsruhe, etc…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772CE-C840-4611-B1F3-78B0F1A7BB4F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171013" name="그림 4" descr="DSC0196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9985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제목 4"/>
          <p:cNvSpPr>
            <a:spLocks noGrp="1"/>
          </p:cNvSpPr>
          <p:nvPr>
            <p:ph type="title"/>
          </p:nvPr>
        </p:nvSpPr>
        <p:spPr>
          <a:xfrm>
            <a:off x="346075" y="174625"/>
            <a:ext cx="8154988" cy="647700"/>
          </a:xfrm>
        </p:spPr>
        <p:txBody>
          <a:bodyPr/>
          <a:lstStyle/>
          <a:p>
            <a:r>
              <a:rPr lang="en-US" altLang="ko-KR" smtClean="0">
                <a:solidFill>
                  <a:schemeClr val="tx1"/>
                </a:solidFill>
              </a:rPr>
              <a:t>Belle II Data Handling Group meeting</a:t>
            </a:r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E5D02-2BB7-4522-B462-F001CE3CB86F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pic>
        <p:nvPicPr>
          <p:cNvPr id="172036" name="그림 7" descr="belle2dh_web_0415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428875"/>
            <a:ext cx="5715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7" name="내용 개체 틀 6" descr="bell2dh_web_04151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43313" y="857250"/>
            <a:ext cx="5326062" cy="3867150"/>
          </a:xfrm>
        </p:spPr>
      </p:pic>
      <p:sp>
        <p:nvSpPr>
          <p:cNvPr id="7" name="TextBox 6"/>
          <p:cNvSpPr txBox="1"/>
          <p:nvPr/>
        </p:nvSpPr>
        <p:spPr>
          <a:xfrm>
            <a:off x="468313" y="1270000"/>
            <a:ext cx="29511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 smtClean="0">
                <a:solidFill>
                  <a:srgbClr val="FF3399"/>
                </a:solidFill>
                <a:latin typeface="+mn-ea"/>
                <a:ea typeface="+mn-ea"/>
              </a:rPr>
              <a:t>First </a:t>
            </a:r>
            <a:r>
              <a:rPr lang="en-US" altLang="ko-KR" dirty="0">
                <a:solidFill>
                  <a:srgbClr val="FF3399"/>
                </a:solidFill>
                <a:latin typeface="+mn-ea"/>
                <a:ea typeface="+mn-ea"/>
              </a:rPr>
              <a:t>and Third Thursday 5:00 PM (KEK Time</a:t>
            </a:r>
            <a:r>
              <a:rPr lang="en-US" altLang="ko-KR" dirty="0" smtClean="0">
                <a:solidFill>
                  <a:srgbClr val="FF3399"/>
                </a:solidFill>
                <a:latin typeface="+mn-ea"/>
                <a:ea typeface="+mn-ea"/>
              </a:rPr>
              <a:t>)</a:t>
            </a:r>
            <a:endParaRPr lang="ko-KR" altLang="en-US" dirty="0">
              <a:solidFill>
                <a:srgbClr val="FF3399"/>
              </a:solidFill>
              <a:latin typeface="+mn-ea"/>
              <a:ea typeface="+mn-ea"/>
            </a:endParaRPr>
          </a:p>
        </p:txBody>
      </p:sp>
      <p:pic>
        <p:nvPicPr>
          <p:cNvPr id="8" name="내용 개체 틀 6" descr="dh_homep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3284984"/>
            <a:ext cx="3384511" cy="26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내용 개체 틀 6" descr="workshop_agend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6728" y="3573016"/>
            <a:ext cx="3927272" cy="27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Data Handling Outlines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8EB8-CAB2-49EA-A90C-A22721F6E374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pic>
        <p:nvPicPr>
          <p:cNvPr id="174084" name="Picture 15" descr="C:\Documents and Settings\Chaeun\바탕 화면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120775"/>
            <a:ext cx="678497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5" name="직사각형 5"/>
          <p:cNvSpPr>
            <a:spLocks noChangeArrowheads="1"/>
          </p:cNvSpPr>
          <p:nvPr/>
        </p:nvSpPr>
        <p:spPr bwMode="auto">
          <a:xfrm>
            <a:off x="5076825" y="1341438"/>
            <a:ext cx="1366838" cy="431800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dirty="0" smtClean="0">
                <a:latin typeface="Verdana" pitchFamily="34" charset="0"/>
                <a:ea typeface="HY울릉도M" pitchFamily="18" charset="-127"/>
                <a:cs typeface="한컴돋움" pitchFamily="18" charset="2"/>
              </a:rPr>
              <a:t>KISTI</a:t>
            </a:r>
            <a:endParaRPr lang="ko-KR" altLang="en-US" dirty="0"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74086" name="직사각형 6"/>
          <p:cNvSpPr>
            <a:spLocks noChangeArrowheads="1"/>
          </p:cNvSpPr>
          <p:nvPr/>
        </p:nvSpPr>
        <p:spPr bwMode="auto">
          <a:xfrm>
            <a:off x="1835696" y="5805264"/>
            <a:ext cx="2304255" cy="503461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dirty="0" smtClean="0">
                <a:latin typeface="Verdana" pitchFamily="34" charset="0"/>
                <a:ea typeface="HY울릉도M" pitchFamily="18" charset="-127"/>
                <a:cs typeface="한컴돋움" pitchFamily="18" charset="2"/>
              </a:rPr>
              <a:t>KEK,  Tier0 sites</a:t>
            </a:r>
            <a:endParaRPr lang="ko-KR" altLang="en-US" dirty="0"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74087" name="직사각형 7"/>
          <p:cNvSpPr>
            <a:spLocks noChangeArrowheads="1"/>
          </p:cNvSpPr>
          <p:nvPr/>
        </p:nvSpPr>
        <p:spPr bwMode="auto">
          <a:xfrm>
            <a:off x="5795764" y="5805264"/>
            <a:ext cx="2520652" cy="432024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dirty="0" smtClean="0">
                <a:latin typeface="Verdana" pitchFamily="34" charset="0"/>
                <a:ea typeface="HY울릉도M" pitchFamily="18" charset="-127"/>
                <a:cs typeface="한컴돋움" pitchFamily="18" charset="2"/>
              </a:rPr>
              <a:t>Tier1 sites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제목 4"/>
          <p:cNvSpPr>
            <a:spLocks noGrp="1"/>
          </p:cNvSpPr>
          <p:nvPr>
            <p:ph type="title"/>
          </p:nvPr>
        </p:nvSpPr>
        <p:spPr>
          <a:xfrm>
            <a:off x="346075" y="174625"/>
            <a:ext cx="7754938" cy="647700"/>
          </a:xfrm>
        </p:spPr>
        <p:txBody>
          <a:bodyPr/>
          <a:lstStyle/>
          <a:p>
            <a:r>
              <a:rPr lang="en-US" altLang="ko-KR" dirty="0" smtClean="0"/>
              <a:t>Status and Plan of Belle II DH Group</a:t>
            </a:r>
            <a:endParaRPr lang="ko-KR" altLang="en-US" dirty="0" smtClean="0"/>
          </a:p>
        </p:txBody>
      </p:sp>
      <p:sp>
        <p:nvSpPr>
          <p:cNvPr id="173059" name="내용 개체 틀 5"/>
          <p:cNvSpPr>
            <a:spLocks noGrp="1"/>
          </p:cNvSpPr>
          <p:nvPr>
            <p:ph idx="1"/>
          </p:nvPr>
        </p:nvSpPr>
        <p:spPr>
          <a:xfrm>
            <a:off x="323850" y="980728"/>
            <a:ext cx="8229600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ko-KR" dirty="0" smtClean="0"/>
              <a:t>To construct Belle II Data Handling System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ko-KR" dirty="0" smtClean="0"/>
              <a:t>Meta-data system, data cache system, …  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dirty="0" smtClean="0"/>
              <a:t>To test Large Scale Data Handling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ko-KR" dirty="0" smtClean="0"/>
              <a:t>Belle Data at KISTI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ko-KR" dirty="0" smtClean="0"/>
              <a:t>Belle II Data (Random data) =&gt; doing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ko-KR" dirty="0" smtClean="0"/>
              <a:t>Belle Data at KEK =&gt; will do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dirty="0" smtClean="0"/>
              <a:t>To apply AMGA at HLT =&gt; will do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dirty="0" smtClean="0"/>
              <a:t>Data Handling and Job Management for Belle II Grid</a:t>
            </a:r>
          </a:p>
          <a:p>
            <a:pPr lvl="1"/>
            <a:r>
              <a:rPr lang="en-US" altLang="ko-KR" dirty="0" smtClean="0"/>
              <a:t>Interactive Grid Console</a:t>
            </a:r>
          </a:p>
          <a:p>
            <a:pPr lvl="1"/>
            <a:r>
              <a:rPr lang="en-US" altLang="ko-KR" dirty="0" smtClean="0"/>
              <a:t>Data Handling -&gt; FTS</a:t>
            </a:r>
          </a:p>
          <a:p>
            <a:pPr lvl="1">
              <a:buFontTx/>
              <a:buBlip>
                <a:blip r:embed="rId2"/>
              </a:buBlip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ADC51-E739-480E-BCBB-7D5D2B8C806A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4857576"/>
            <a:ext cx="26431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2" name="웃는 얼굴 5"/>
          <p:cNvSpPr>
            <a:spLocks noChangeArrowheads="1"/>
          </p:cNvSpPr>
          <p:nvPr/>
        </p:nvSpPr>
        <p:spPr bwMode="auto">
          <a:xfrm>
            <a:off x="8316416" y="1486049"/>
            <a:ext cx="287337" cy="3587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73063" name="웃는 얼굴 9"/>
          <p:cNvSpPr>
            <a:spLocks noChangeArrowheads="1"/>
          </p:cNvSpPr>
          <p:nvPr/>
        </p:nvSpPr>
        <p:spPr bwMode="auto">
          <a:xfrm>
            <a:off x="6372225" y="2492375"/>
            <a:ext cx="287338" cy="3603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73064" name="웃는 얼굴 10"/>
          <p:cNvSpPr>
            <a:spLocks noChangeArrowheads="1"/>
          </p:cNvSpPr>
          <p:nvPr/>
        </p:nvSpPr>
        <p:spPr bwMode="auto">
          <a:xfrm>
            <a:off x="3131840" y="4797152"/>
            <a:ext cx="287337" cy="3603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3" descr="C:\Documents and Settings\임매력\바탕 화면\뿅\아이콘소스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252538"/>
            <a:ext cx="8982075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284163" y="4857750"/>
            <a:ext cx="8859837" cy="2000250"/>
            <a:chOff x="284163" y="4857751"/>
            <a:chExt cx="8859837" cy="2000250"/>
          </a:xfrm>
        </p:grpSpPr>
        <p:pic>
          <p:nvPicPr>
            <p:cNvPr id="2055" name="Picture 7" descr="C:\Documents and Settings\임매력\바탕 화면\뿅\무제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6036156" y="3750156"/>
              <a:ext cx="2000250" cy="4215439"/>
            </a:xfrm>
            <a:prstGeom prst="rect">
              <a:avLst/>
            </a:prstGeom>
            <a:noFill/>
          </p:spPr>
        </p:pic>
        <p:pic>
          <p:nvPicPr>
            <p:cNvPr id="2056" name="Picture 8" descr="C:\Documents and Settings\임매력\바탕 화면\뿅\무제-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4163" y="6000750"/>
              <a:ext cx="5011297" cy="249238"/>
            </a:xfrm>
            <a:prstGeom prst="rect">
              <a:avLst/>
            </a:prstGeom>
            <a:noFill/>
          </p:spPr>
        </p:pic>
      </p:grpSp>
      <p:pic>
        <p:nvPicPr>
          <p:cNvPr id="175108" name="Picture 3" descr="C:\Documents and Settings\임매력\바탕 화면\뿅\11.png"/>
          <p:cNvPicPr>
            <a:picLocks noChangeAspect="1" noChangeArrowheads="1"/>
          </p:cNvPicPr>
          <p:nvPr/>
        </p:nvPicPr>
        <p:blipFill>
          <a:blip r:embed="rId5"/>
          <a:srcRect l="16029" r="55974" b="86739"/>
          <a:stretch>
            <a:fillRect/>
          </a:stretch>
        </p:blipFill>
        <p:spPr bwMode="auto">
          <a:xfrm>
            <a:off x="7410450" y="255588"/>
            <a:ext cx="1581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198938" y="933450"/>
            <a:ext cx="4327525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kern="0" dirty="0">
                <a:solidFill>
                  <a:sysClr val="windowText" lastClr="000000"/>
                </a:solidFill>
                <a:latin typeface="Verdana" pitchFamily="34" charset="0"/>
                <a:ea typeface="바탕" pitchFamily="18" charset="-127"/>
              </a:rPr>
              <a:t>To construct the DH system for Belle II experiment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600" b="1" kern="0" dirty="0">
              <a:solidFill>
                <a:sysClr val="windowText" lastClr="000000"/>
              </a:solidFill>
              <a:latin typeface="Verdana" pitchFamily="34" charset="0"/>
              <a:ea typeface="바탕" pitchFamily="18" charset="-127"/>
            </a:endParaRPr>
          </a:p>
        </p:txBody>
      </p:sp>
      <p:sp>
        <p:nvSpPr>
          <p:cNvPr id="16" name="직사각형 47"/>
          <p:cNvSpPr>
            <a:spLocks noChangeArrowheads="1"/>
          </p:cNvSpPr>
          <p:nvPr/>
        </p:nvSpPr>
        <p:spPr bwMode="auto">
          <a:xfrm>
            <a:off x="0" y="1320800"/>
            <a:ext cx="3633788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007635"/>
              </a:buClr>
              <a:buFont typeface="Arial" charset="0"/>
              <a:buChar char="•"/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To improve the scalability and                   performance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007635"/>
              </a:buClr>
              <a:buFont typeface="Arial" charset="0"/>
              <a:buChar char="•"/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To run based on grid farm </a:t>
            </a:r>
            <a:endParaRPr lang="en-US" altLang="ko-KR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007635"/>
              </a:buClr>
              <a:buFont typeface="Arial" charset="0"/>
              <a:buChar char="•"/>
              <a:defRPr/>
            </a:pPr>
            <a:endParaRPr kumimoji="0" lang="en-US" altLang="ko-KR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007635"/>
              </a:buClr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latin typeface="HY울릉도M"/>
                <a:ea typeface="HY울릉도M"/>
              </a:rPr>
              <a:t>⇒</a:t>
            </a:r>
            <a:r>
              <a:rPr kumimoji="0" lang="en-US" altLang="ko-KR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AMGA 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b="1" kern="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r>
              <a:rPr kumimoji="0" lang="en-US" altLang="ko-KR" b="1" kern="0" dirty="0" err="1">
                <a:latin typeface="맑은 고딕" pitchFamily="50" charset="-127"/>
                <a:ea typeface="맑은 고딕" pitchFamily="50" charset="-127"/>
              </a:rPr>
              <a:t>rda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etadata Catalog for </a:t>
            </a:r>
            <a:r>
              <a:rPr kumimoji="0" lang="en-US" altLang="ko-KR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rid </a:t>
            </a:r>
            <a:r>
              <a:rPr kumimoji="0" lang="en-US" altLang="ko-KR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pplication)</a:t>
            </a:r>
            <a:endParaRPr kumimoji="0" lang="ko-KR" altLang="en-US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90913" y="1306513"/>
            <a:ext cx="617537" cy="39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 rot="10800000">
            <a:off x="4460875" y="1608138"/>
            <a:ext cx="4619625" cy="26320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13" name="TextBox 24"/>
          <p:cNvSpPr txBox="1">
            <a:spLocks noChangeArrowheads="1"/>
          </p:cNvSpPr>
          <p:nvPr/>
        </p:nvSpPr>
        <p:spPr bwMode="auto">
          <a:xfrm>
            <a:off x="5422900" y="2774950"/>
            <a:ext cx="86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AMGA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5114" name="TextBox 25"/>
          <p:cNvSpPr txBox="1">
            <a:spLocks noChangeArrowheads="1"/>
          </p:cNvSpPr>
          <p:nvPr/>
        </p:nvSpPr>
        <p:spPr bwMode="auto">
          <a:xfrm>
            <a:off x="6962775" y="1965325"/>
            <a:ext cx="155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Data Cache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EA2A87D-A5B1-49DB-A501-2C83B6779F33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  <p:sp>
        <p:nvSpPr>
          <p:cNvPr id="175116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Belle II metadata system</a:t>
            </a:r>
            <a:endParaRPr lang="ko-KR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284163" y="4857751"/>
            <a:ext cx="8859837" cy="2000250"/>
            <a:chOff x="284163" y="4857751"/>
            <a:chExt cx="8859837" cy="2000250"/>
          </a:xfrm>
        </p:grpSpPr>
        <p:pic>
          <p:nvPicPr>
            <p:cNvPr id="2055" name="Picture 7" descr="C:\Documents and Settings\임매력\바탕 화면\뿅\무제-1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6036156" y="3750156"/>
              <a:ext cx="2000250" cy="4215439"/>
            </a:xfrm>
            <a:prstGeom prst="rect">
              <a:avLst/>
            </a:prstGeom>
            <a:noFill/>
          </p:spPr>
        </p:pic>
        <p:pic>
          <p:nvPicPr>
            <p:cNvPr id="2056" name="Picture 8" descr="C:\Documents and Settings\임매력\바탕 화면\뿅\무제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4163" y="6000750"/>
              <a:ext cx="5011297" cy="249238"/>
            </a:xfrm>
            <a:prstGeom prst="rect">
              <a:avLst/>
            </a:prstGeom>
            <a:noFill/>
          </p:spPr>
        </p:pic>
      </p:grpSp>
      <p:pic>
        <p:nvPicPr>
          <p:cNvPr id="2052" name="Picture 4" descr="C:\Documents and Settings\임매력\바탕 화면\뿅\무제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4" y="885825"/>
            <a:ext cx="3860406" cy="5057775"/>
          </a:xfrm>
          <a:prstGeom prst="rect">
            <a:avLst/>
          </a:prstGeom>
          <a:noFill/>
        </p:spPr>
      </p:pic>
      <p:pic>
        <p:nvPicPr>
          <p:cNvPr id="2053" name="Picture 5" descr="C:\Documents and Settings\임매력\바탕 화면\뿅\6.png"/>
          <p:cNvPicPr>
            <a:picLocks noChangeAspect="1" noChangeArrowheads="1"/>
          </p:cNvPicPr>
          <p:nvPr/>
        </p:nvPicPr>
        <p:blipFill>
          <a:blip r:embed="rId5" cstate="print"/>
          <a:srcRect t="34784"/>
          <a:stretch>
            <a:fillRect/>
          </a:stretch>
        </p:blipFill>
        <p:spPr bwMode="auto">
          <a:xfrm>
            <a:off x="4448175" y="2314575"/>
            <a:ext cx="4448175" cy="13207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33975" y="1657350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-윤명조160" pitchFamily="18" charset="-127"/>
                <a:ea typeface="-윤명조160" pitchFamily="18" charset="-127"/>
              </a:rPr>
              <a:t> </a:t>
            </a:r>
            <a:r>
              <a:rPr lang="en-US" altLang="ko-KR" dirty="0" smtClean="0">
                <a:latin typeface="Arial" pitchFamily="34" charset="0"/>
                <a:ea typeface="-윤명조160" pitchFamily="18" charset="-127"/>
              </a:rPr>
              <a:t>We make the simple data tool </a:t>
            </a:r>
          </a:p>
          <a:p>
            <a:r>
              <a:rPr lang="en-US" altLang="ko-KR" dirty="0" smtClean="0">
                <a:latin typeface="Arial" pitchFamily="34" charset="0"/>
                <a:ea typeface="-윤명조160" pitchFamily="18" charset="-127"/>
              </a:rPr>
              <a:t>which is not based on database.</a:t>
            </a:r>
            <a:endParaRPr lang="ko-KR" altLang="en-US" dirty="0">
              <a:latin typeface="Arial" pitchFamily="34" charset="0"/>
              <a:ea typeface="-윤명조160" pitchFamily="18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91B595-7485-4F4D-BFC6-F33079F677FD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4" name="제목 4"/>
          <p:cNvSpPr>
            <a:spLocks noGrp="1"/>
          </p:cNvSpPr>
          <p:nvPr>
            <p:ph type="title"/>
          </p:nvPr>
        </p:nvSpPr>
        <p:spPr>
          <a:xfrm>
            <a:off x="682897" y="117004"/>
            <a:ext cx="7129463" cy="647700"/>
          </a:xfrm>
        </p:spPr>
        <p:txBody>
          <a:bodyPr/>
          <a:lstStyle/>
          <a:p>
            <a:r>
              <a:rPr lang="en-US" altLang="ko-KR" dirty="0" smtClean="0"/>
              <a:t>Belle II data cache system</a:t>
            </a:r>
            <a:endParaRPr lang="ko-KR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임매력\바탕 화면\뿅\무제-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6036156" y="3750155"/>
            <a:ext cx="2000250" cy="4215439"/>
          </a:xfrm>
          <a:prstGeom prst="rect">
            <a:avLst/>
          </a:prstGeom>
          <a:noFill/>
        </p:spPr>
      </p:pic>
      <p:pic>
        <p:nvPicPr>
          <p:cNvPr id="178182" name="Picture 3" descr="C:\Documents and Settings\임매력\바탕 화면\뿅\8.png"/>
          <p:cNvPicPr>
            <a:picLocks noChangeAspect="1" noChangeArrowheads="1"/>
          </p:cNvPicPr>
          <p:nvPr/>
        </p:nvPicPr>
        <p:blipFill>
          <a:blip r:embed="rId3"/>
          <a:srcRect r="39911" b="85136"/>
          <a:stretch>
            <a:fillRect/>
          </a:stretch>
        </p:blipFill>
        <p:spPr bwMode="auto">
          <a:xfrm>
            <a:off x="1474788" y="979488"/>
            <a:ext cx="530701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3" name="Picture 2" descr="C:\Documents and Settings\임매력\바탕 화면\뿅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5288" y="1870075"/>
            <a:ext cx="658971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57363" y="3989388"/>
            <a:ext cx="700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(Byte)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DA79203-CDD3-494A-BA50-1A501B9C676C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  <p:sp>
        <p:nvSpPr>
          <p:cNvPr id="10" name="제목 4"/>
          <p:cNvSpPr>
            <a:spLocks noGrp="1"/>
          </p:cNvSpPr>
          <p:nvPr>
            <p:ph type="title"/>
          </p:nvPr>
        </p:nvSpPr>
        <p:spPr>
          <a:xfrm>
            <a:off x="682897" y="117004"/>
            <a:ext cx="7129463" cy="647700"/>
          </a:xfrm>
        </p:spPr>
        <p:txBody>
          <a:bodyPr/>
          <a:lstStyle/>
          <a:p>
            <a:r>
              <a:rPr lang="en-US" altLang="ko-KR" dirty="0" smtClean="0"/>
              <a:t>Belle II data cache system</a:t>
            </a:r>
            <a:endParaRPr lang="ko-KR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Test</a:t>
            </a:r>
            <a:endParaRPr lang="ko-KR" altLang="en-US" dirty="0"/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19261"/>
            <a:ext cx="8229600" cy="4525963"/>
          </a:xfrm>
        </p:spPr>
        <p:txBody>
          <a:bodyPr/>
          <a:lstStyle/>
          <a:p>
            <a:r>
              <a:rPr lang="en-US" altLang="ko-KR" sz="2000" dirty="0" smtClean="0">
                <a:solidFill>
                  <a:schemeClr val="tx2"/>
                </a:solidFill>
              </a:rPr>
              <a:t>File-level metadata searching </a:t>
            </a:r>
            <a:endParaRPr lang="en-US" altLang="ko-KR" sz="2000" dirty="0" smtClean="0"/>
          </a:p>
          <a:p>
            <a:r>
              <a:rPr lang="en-US" altLang="ko-KR" sz="2000" dirty="0" smtClean="0"/>
              <a:t>We show </a:t>
            </a:r>
            <a:r>
              <a:rPr lang="en-US" altLang="ko-KR" sz="2000" dirty="0"/>
              <a:t>reasonable response time even in the worst-case that the number of </a:t>
            </a:r>
            <a:r>
              <a:rPr lang="en-US" altLang="ko-KR" sz="1800" dirty="0"/>
              <a:t>concurrent</a:t>
            </a:r>
            <a:r>
              <a:rPr lang="en-US" altLang="ko-KR" sz="2000" dirty="0"/>
              <a:t> queries reaches </a:t>
            </a:r>
            <a:r>
              <a:rPr lang="en-US" altLang="ko-KR" sz="2000" dirty="0" smtClean="0"/>
              <a:t>50.</a:t>
            </a:r>
            <a:endParaRPr lang="en-US" altLang="ko-KR" sz="2000" dirty="0">
              <a:solidFill>
                <a:schemeClr val="tx2"/>
              </a:solidFill>
            </a:endParaRPr>
          </a:p>
          <a:p>
            <a:endParaRPr lang="en-US" altLang="ko-KR" sz="2000" dirty="0"/>
          </a:p>
          <a:p>
            <a:pPr>
              <a:buFontTx/>
              <a:buNone/>
            </a:pPr>
            <a:endParaRPr lang="en-US" altLang="ko-KR" sz="2000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9F660-6F09-4582-B4AB-AC96AE40B1DB}" type="slidenum">
              <a:rPr lang="ko-KR" altLang="en-GB"/>
              <a:pPr/>
              <a:t>17</a:t>
            </a:fld>
            <a:endParaRPr lang="en-GB" altLang="ko-KR"/>
          </a:p>
        </p:txBody>
      </p:sp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533400" y="6021288"/>
            <a:ext cx="8032750" cy="34073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US" altLang="ko-KR" sz="1600" b="1" dirty="0">
                <a:ea typeface="굴림" charset="-127"/>
              </a:rPr>
              <a:t>Average Response time on the worst-case query of file-level metadata searching</a:t>
            </a:r>
          </a:p>
        </p:txBody>
      </p:sp>
      <p:sp>
        <p:nvSpPr>
          <p:cNvPr id="562183" name="Rectangle 7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62182" name="Object 6"/>
          <p:cNvGraphicFramePr>
            <a:graphicFrameLocks noChangeAspect="1"/>
          </p:cNvGraphicFramePr>
          <p:nvPr/>
        </p:nvGraphicFramePr>
        <p:xfrm>
          <a:off x="899592" y="2132856"/>
          <a:ext cx="7489825" cy="3848100"/>
        </p:xfrm>
        <a:graphic>
          <a:graphicData uri="http://schemas.openxmlformats.org/presentationml/2006/ole">
            <p:oleObj spid="_x0000_s136194" name="차트" r:id="rId4" imgW="4867422" imgH="320028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Tom_dev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400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4"/>
          <p:cNvSpPr txBox="1">
            <a:spLocks/>
          </p:cNvSpPr>
          <p:nvPr/>
        </p:nvSpPr>
        <p:spPr bwMode="auto">
          <a:xfrm>
            <a:off x="539552" y="477044"/>
            <a:ext cx="784887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interface</a:t>
            </a: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HLT and T0</a:t>
            </a: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=&gt; To apply AMGA</a:t>
            </a:r>
            <a:endParaRPr kumimoji="1" lang="ko-KR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포인트가 5개인 별 5"/>
          <p:cNvSpPr/>
          <p:nvPr/>
        </p:nvSpPr>
        <p:spPr bwMode="auto">
          <a:xfrm>
            <a:off x="5508104" y="1268760"/>
            <a:ext cx="360040" cy="28803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57938" y="6000750"/>
            <a:ext cx="16430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err="1" smtClean="0">
                <a:latin typeface="Arial" charset="0"/>
                <a:cs typeface="Arial" charset="0"/>
              </a:rPr>
              <a:t>Itoh</a:t>
            </a:r>
            <a:r>
              <a:rPr lang="en-US" altLang="ko-KR" dirty="0" smtClean="0">
                <a:latin typeface="Arial" charset="0"/>
                <a:cs typeface="Arial" charset="0"/>
              </a:rPr>
              <a:t> San</a:t>
            </a:r>
            <a:endParaRPr lang="ko-KR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346075" y="693068"/>
            <a:ext cx="8258373" cy="647700"/>
          </a:xfrm>
        </p:spPr>
        <p:txBody>
          <a:bodyPr/>
          <a:lstStyle/>
          <a:p>
            <a:r>
              <a:rPr lang="en-US" altLang="ko-KR" dirty="0" smtClean="0"/>
              <a:t>Data Handling and Job Management </a:t>
            </a:r>
            <a:br>
              <a:rPr lang="en-US" altLang="ko-KR" dirty="0" smtClean="0"/>
            </a:br>
            <a:r>
              <a:rPr lang="en-US" altLang="ko-KR" dirty="0" smtClean="0"/>
              <a:t>for Belle II Grid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9878B1A-A618-4EC6-AF92-8923CD6996F3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 r="6936"/>
          <a:stretch>
            <a:fillRect/>
          </a:stretch>
        </p:blipFill>
        <p:spPr bwMode="auto">
          <a:xfrm>
            <a:off x="251520" y="1345884"/>
            <a:ext cx="8712968" cy="546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7938" y="6000750"/>
            <a:ext cx="16430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latin typeface="Arial" charset="0"/>
                <a:cs typeface="Arial" charset="0"/>
              </a:rPr>
              <a:t>Poland Group</a:t>
            </a:r>
            <a:endParaRPr lang="ko-KR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HEP team @ KISTI</a:t>
            </a:r>
          </a:p>
          <a:p>
            <a:r>
              <a:rPr lang="en-US" altLang="ko-KR" dirty="0" smtClean="0"/>
              <a:t>Belle vs. Belle II</a:t>
            </a:r>
          </a:p>
          <a:p>
            <a:r>
              <a:rPr lang="en-US" altLang="ko-KR" dirty="0" smtClean="0"/>
              <a:t>Status and Plan of Belle II DH Group</a:t>
            </a:r>
          </a:p>
          <a:p>
            <a:r>
              <a:rPr lang="en-US" altLang="ko-KR" dirty="0" smtClean="0"/>
              <a:t>Products</a:t>
            </a:r>
          </a:p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78B1A-A618-4EC6-AF92-8923CD6996F3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9878B1A-A618-4EC6-AF92-8923CD6996F3}" type="slidenum">
              <a:rPr kumimoji="1" lang="en-US" altLang="ko-KR" sz="1100" kern="1200">
                <a:solidFill>
                  <a:srgbClr val="000000"/>
                </a:solidFill>
                <a:latin typeface="HY울릉도M"/>
                <a:ea typeface="굴림" charset="-127"/>
                <a:cs typeface="+mn-cs"/>
              </a:rPr>
              <a:pPr algn="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kumimoji="1" lang="en-US" altLang="ko-KR" sz="1100" kern="1200">
              <a:solidFill>
                <a:srgbClr val="000000"/>
              </a:solidFill>
              <a:latin typeface="HY울릉도M"/>
              <a:ea typeface="굴림" charset="-127"/>
              <a:cs typeface="+mn-cs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 r="2322"/>
          <a:stretch>
            <a:fillRect/>
          </a:stretch>
        </p:blipFill>
        <p:spPr bwMode="auto">
          <a:xfrm>
            <a:off x="395536" y="1357561"/>
            <a:ext cx="8748464" cy="5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4"/>
          <p:cNvSpPr>
            <a:spLocks noGrp="1"/>
          </p:cNvSpPr>
          <p:nvPr>
            <p:ph type="title"/>
          </p:nvPr>
        </p:nvSpPr>
        <p:spPr>
          <a:xfrm>
            <a:off x="346075" y="693068"/>
            <a:ext cx="8258373" cy="647700"/>
          </a:xfrm>
        </p:spPr>
        <p:txBody>
          <a:bodyPr/>
          <a:lstStyle/>
          <a:p>
            <a:r>
              <a:rPr lang="en-US" altLang="ko-KR" dirty="0" smtClean="0"/>
              <a:t>Data Handling and Job Management </a:t>
            </a:r>
            <a:br>
              <a:rPr lang="en-US" altLang="ko-KR" dirty="0" smtClean="0"/>
            </a:br>
            <a:r>
              <a:rPr lang="en-US" altLang="ko-KR" dirty="0" smtClean="0"/>
              <a:t>for Belle II Grid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57938" y="6000750"/>
            <a:ext cx="16430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latin typeface="Arial" charset="0"/>
                <a:cs typeface="Arial" charset="0"/>
              </a:rPr>
              <a:t>Poland Group</a:t>
            </a:r>
            <a:endParaRPr lang="ko-KR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Products</a:t>
            </a:r>
            <a:endParaRPr lang="ko-KR" altLang="en-US" smtClean="0"/>
          </a:p>
        </p:txBody>
      </p:sp>
      <p:sp>
        <p:nvSpPr>
          <p:cNvPr id="25603" name="내용 개체 틀 3"/>
          <p:cNvSpPr>
            <a:spLocks noGrp="1"/>
          </p:cNvSpPr>
          <p:nvPr>
            <p:ph idx="1"/>
          </p:nvPr>
        </p:nvSpPr>
        <p:spPr>
          <a:xfrm>
            <a:off x="323850" y="785813"/>
            <a:ext cx="8496300" cy="4525962"/>
          </a:xfrm>
        </p:spPr>
        <p:txBody>
          <a:bodyPr/>
          <a:lstStyle/>
          <a:p>
            <a:pPr>
              <a:buFontTx/>
              <a:buBlip>
                <a:blip r:embed="rId2"/>
              </a:buBlip>
              <a:defRPr/>
            </a:pPr>
            <a:r>
              <a:rPr lang="en-US" altLang="ko-KR" sz="2400" dirty="0" smtClean="0"/>
              <a:t>Conference talks</a:t>
            </a:r>
          </a:p>
          <a:p>
            <a:pPr>
              <a:buFontTx/>
              <a:buBlip>
                <a:blip r:embed="rId2"/>
              </a:buBlip>
              <a:defRPr/>
            </a:pPr>
            <a:endParaRPr lang="en-US" altLang="ko-KR" sz="2400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ko-KR" sz="2000" i="1" dirty="0" smtClean="0"/>
              <a:t>The Advanced Data Searching System with AMGA at the Belle II Experiment</a:t>
            </a:r>
            <a:endParaRPr lang="en-US" altLang="ko-KR" sz="1600" i="1" dirty="0" smtClean="0"/>
          </a:p>
          <a:p>
            <a:pPr marL="1257300" lvl="2" indent="-342900">
              <a:buFontTx/>
              <a:buBlip>
                <a:blip r:embed="rId3"/>
              </a:buBlip>
              <a:defRPr/>
            </a:pPr>
            <a:r>
              <a:rPr lang="en-US" altLang="ko-KR" sz="1800" dirty="0" smtClean="0"/>
              <a:t>J. H. Kim</a:t>
            </a:r>
          </a:p>
          <a:p>
            <a:pPr marL="1257300" lvl="2" indent="-342900">
              <a:buFontTx/>
              <a:buBlip>
                <a:blip r:embed="rId3"/>
              </a:buBlip>
              <a:defRPr/>
            </a:pPr>
            <a:r>
              <a:rPr lang="en-US" altLang="ko-KR" sz="1800" dirty="0" smtClean="0"/>
              <a:t>CCP2009, </a:t>
            </a:r>
            <a:r>
              <a:rPr lang="en-US" altLang="ko-KR" sz="1800" dirty="0" err="1" smtClean="0"/>
              <a:t>Gaushung</a:t>
            </a:r>
            <a:r>
              <a:rPr lang="en-US" altLang="ko-KR" sz="1800" dirty="0" smtClean="0"/>
              <a:t>, Taiwan, Dec., 2009</a:t>
            </a:r>
          </a:p>
          <a:p>
            <a:pPr marL="1257300" lvl="2" indent="-342900">
              <a:buFontTx/>
              <a:buBlip>
                <a:blip r:embed="rId3"/>
              </a:buBlip>
              <a:defRPr/>
            </a:pPr>
            <a:endParaRPr lang="en-US" altLang="ko-KR" sz="1800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ko-KR" sz="2000" i="1" dirty="0" smtClean="0"/>
              <a:t>Data Cache System at Belle II experiment</a:t>
            </a:r>
          </a:p>
          <a:p>
            <a:pPr marL="1257300" lvl="2" indent="-342900">
              <a:buFontTx/>
              <a:buBlip>
                <a:blip r:embed="rId3"/>
              </a:buBlip>
              <a:defRPr/>
            </a:pPr>
            <a:r>
              <a:rPr lang="en-US" altLang="ko-KR" sz="1800" dirty="0" smtClean="0"/>
              <a:t>K. Cho</a:t>
            </a:r>
          </a:p>
          <a:p>
            <a:pPr marL="1257300" lvl="2" indent="-342900">
              <a:buFontTx/>
              <a:buBlip>
                <a:blip r:embed="rId3"/>
              </a:buBlip>
              <a:defRPr/>
            </a:pPr>
            <a:r>
              <a:rPr lang="en-US" altLang="ko-KR" sz="1800" dirty="0" smtClean="0"/>
              <a:t>CCP2010, Trondheim, Norway, June 2010</a:t>
            </a:r>
          </a:p>
          <a:p>
            <a:pPr marL="1257300" lvl="2" indent="-342900">
              <a:buFontTx/>
              <a:buBlip>
                <a:blip r:embed="rId3"/>
              </a:buBlip>
              <a:defRPr/>
            </a:pPr>
            <a:endParaRPr lang="en-US" altLang="ko-KR" sz="1800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ko-KR" sz="2000" i="1" dirty="0" smtClean="0"/>
              <a:t>Belle II Data Management system </a:t>
            </a:r>
          </a:p>
          <a:p>
            <a:pPr lvl="2">
              <a:buFontTx/>
              <a:buBlip>
                <a:blip r:embed="rId4"/>
              </a:buBlip>
              <a:defRPr/>
            </a:pPr>
            <a:r>
              <a:rPr lang="en-US" altLang="ko-KR" sz="1800" dirty="0" smtClean="0"/>
              <a:t>K. Cho</a:t>
            </a:r>
          </a:p>
          <a:p>
            <a:pPr lvl="2">
              <a:buFontTx/>
              <a:buBlip>
                <a:blip r:embed="rId4"/>
              </a:buBlip>
              <a:defRPr/>
            </a:pPr>
            <a:r>
              <a:rPr lang="en-US" altLang="ko-KR" sz="1800" dirty="0" smtClean="0"/>
              <a:t>CHEP 2010, Taipei, Taiwan, Nov. 2010</a:t>
            </a:r>
          </a:p>
          <a:p>
            <a:pPr lvl="2">
              <a:buFontTx/>
              <a:buBlip>
                <a:blip r:embed="rId4"/>
              </a:buBlip>
              <a:defRPr/>
            </a:pPr>
            <a:r>
              <a:rPr lang="en-US" altLang="ko-KR" sz="1800" dirty="0" smtClean="0"/>
              <a:t>Accepted as an oral talk  </a:t>
            </a:r>
          </a:p>
          <a:p>
            <a:pPr>
              <a:buNone/>
              <a:defRPr/>
            </a:pPr>
            <a:endParaRPr lang="ko-KR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FD115-4F47-468D-B5E6-F906B73C9013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Products - Papers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E4212-DE14-4E39-ADCB-4122A9ADDDC0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51259"/>
            <a:ext cx="7072313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 b="33478"/>
          <a:stretch>
            <a:fillRect/>
          </a:stretch>
        </p:blipFill>
        <p:spPr bwMode="auto">
          <a:xfrm>
            <a:off x="4067175" y="3572421"/>
            <a:ext cx="4714875" cy="32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23529" y="6032321"/>
            <a:ext cx="3456383" cy="27699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charset="0"/>
                <a:cs typeface="Arial" charset="0"/>
              </a:rPr>
              <a:t>J. H. Kim, S. </a:t>
            </a:r>
            <a:r>
              <a:rPr lang="en-US" altLang="ko-KR" sz="1200" dirty="0" err="1" smtClean="0">
                <a:latin typeface="Arial" charset="0"/>
                <a:cs typeface="Arial" charset="0"/>
              </a:rPr>
              <a:t>Ahn</a:t>
            </a:r>
            <a:r>
              <a:rPr lang="en-US" altLang="ko-KR" sz="1200" dirty="0" smtClean="0">
                <a:latin typeface="Arial" charset="0"/>
                <a:cs typeface="Arial" charset="0"/>
              </a:rPr>
              <a:t>, </a:t>
            </a:r>
            <a:r>
              <a:rPr lang="en-US" altLang="ko-KR" sz="1200" dirty="0" err="1" smtClean="0">
                <a:latin typeface="Arial" charset="0"/>
                <a:cs typeface="Arial" charset="0"/>
              </a:rPr>
              <a:t>K.Cho</a:t>
            </a:r>
            <a:r>
              <a:rPr lang="en-US" altLang="ko-KR" sz="1200" dirty="0" smtClean="0">
                <a:latin typeface="Arial" charset="0"/>
                <a:cs typeface="Arial" charset="0"/>
              </a:rPr>
              <a:t>*, et al, CPC (2010.08)</a:t>
            </a:r>
            <a:endParaRPr lang="ko-KR" altLang="en-US" sz="1200" dirty="0">
              <a:latin typeface="Arial" charset="0"/>
              <a:cs typeface="Arial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11960" y="5085184"/>
            <a:ext cx="4572000" cy="27699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charset="0"/>
                <a:cs typeface="Arial" charset="0"/>
              </a:rPr>
              <a:t>S. </a:t>
            </a:r>
            <a:r>
              <a:rPr lang="en-US" altLang="ko-KR" sz="1200" dirty="0" err="1" smtClean="0">
                <a:latin typeface="Arial" charset="0"/>
                <a:cs typeface="Arial" charset="0"/>
              </a:rPr>
              <a:t>Ahn</a:t>
            </a:r>
            <a:r>
              <a:rPr lang="en-US" altLang="ko-KR" sz="1200" dirty="0" smtClean="0">
                <a:latin typeface="Arial" charset="0"/>
                <a:cs typeface="Arial" charset="0"/>
              </a:rPr>
              <a:t>,  </a:t>
            </a:r>
            <a:r>
              <a:rPr lang="en-US" altLang="ko-KR" sz="1200" dirty="0" err="1" smtClean="0">
                <a:latin typeface="Arial" charset="0"/>
                <a:cs typeface="Arial" charset="0"/>
              </a:rPr>
              <a:t>K.Cho</a:t>
            </a:r>
            <a:r>
              <a:rPr lang="en-US" altLang="ko-KR" sz="1200" dirty="0" smtClean="0">
                <a:latin typeface="Arial" charset="0"/>
                <a:cs typeface="Arial" charset="0"/>
              </a:rPr>
              <a:t>, </a:t>
            </a:r>
            <a:r>
              <a:rPr lang="en-US" altLang="ko-KR" sz="1200" dirty="0" err="1" smtClean="0">
                <a:latin typeface="Arial" charset="0"/>
                <a:cs typeface="Arial" charset="0"/>
              </a:rPr>
              <a:t>S.W.Hwang</a:t>
            </a:r>
            <a:r>
              <a:rPr lang="en-US" altLang="ko-KR" sz="1200" dirty="0" smtClean="0">
                <a:latin typeface="Arial" charset="0"/>
                <a:cs typeface="Arial" charset="0"/>
              </a:rPr>
              <a:t>, </a:t>
            </a:r>
            <a:r>
              <a:rPr lang="en-US" altLang="ko-KR" sz="1200" dirty="0" err="1" smtClean="0">
                <a:latin typeface="Arial" charset="0"/>
                <a:cs typeface="Arial" charset="0"/>
              </a:rPr>
              <a:t>J.Kim</a:t>
            </a:r>
            <a:r>
              <a:rPr lang="en-US" altLang="ko-KR" sz="1200" dirty="0" smtClean="0">
                <a:latin typeface="Arial" charset="0"/>
                <a:cs typeface="Arial" charset="0"/>
              </a:rPr>
              <a:t>* et al, submitted to JKPS</a:t>
            </a:r>
            <a:endParaRPr lang="ko-KR" altLang="en-US" sz="1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제목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547100" cy="6477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ko-KR" sz="2400" smtClean="0"/>
              <a:t> Belle II DH Group – Daeduk  net (2010.4.6) </a:t>
            </a:r>
            <a:endParaRPr lang="ko-KR" altLang="en-US" sz="2400" smtClean="0"/>
          </a:p>
        </p:txBody>
      </p:sp>
      <p:sp>
        <p:nvSpPr>
          <p:cNvPr id="1030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endParaRPr lang="ko-KR" altLang="en-US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F62DB-EAB6-408E-80BE-BDE671B9082D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750" y="1285875"/>
          <a:ext cx="2871788" cy="4064000"/>
        </p:xfrm>
        <a:graphic>
          <a:graphicData uri="http://schemas.openxmlformats.org/presentationml/2006/ole">
            <p:oleObj spid="_x0000_s1026" name="Acrobat Document" r:id="rId4" imgW="6275160" imgH="8880120" progId="AcroExch.Document.7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3214688" y="1285875"/>
          <a:ext cx="2871787" cy="4064000"/>
        </p:xfrm>
        <a:graphic>
          <a:graphicData uri="http://schemas.openxmlformats.org/presentationml/2006/ole">
            <p:oleObj spid="_x0000_s1027" name="Acrobat Document" r:id="rId5" imgW="6275160" imgH="8880120" progId="AcroExch.Document.7">
              <p:embed/>
            </p:oleObj>
          </a:graphicData>
        </a:graphic>
      </p:graphicFrame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5929313" y="1357313"/>
          <a:ext cx="2871787" cy="4064000"/>
        </p:xfrm>
        <a:graphic>
          <a:graphicData uri="http://schemas.openxmlformats.org/presentationml/2006/ole">
            <p:oleObj spid="_x0000_s1028" name="Acrobat Document" r:id="rId6" imgW="6275160" imgH="8880120" progId="AcroExch.Document.7">
              <p:embed/>
            </p:oleObj>
          </a:graphicData>
        </a:graphic>
      </p:graphicFrame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1258888" y="5732463"/>
            <a:ext cx="5545137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latin typeface="Arial" charset="0"/>
                <a:cs typeface="Arial" charset="0"/>
              </a:rPr>
              <a:t>http://www.hellodd.com</a:t>
            </a:r>
            <a:endParaRPr lang="ko-KR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 smtClean="0"/>
          </a:p>
        </p:txBody>
      </p:sp>
      <p:sp>
        <p:nvSpPr>
          <p:cNvPr id="22531" name="내용 개체 틀 5"/>
          <p:cNvSpPr>
            <a:spLocks noGrp="1"/>
          </p:cNvSpPr>
          <p:nvPr>
            <p:ph idx="1"/>
          </p:nvPr>
        </p:nvSpPr>
        <p:spPr>
          <a:xfrm>
            <a:off x="662880" y="1855365"/>
            <a:ext cx="822960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ko-KR" sz="2000" dirty="0" smtClean="0"/>
              <a:t>Metadata system and data cache system based on Grids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ko-KR" sz="2000" dirty="0" smtClean="0"/>
              <a:t>Test of Large Scale Data Handling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ko-KR" sz="2000" dirty="0" smtClean="0"/>
              <a:t>Belle II Data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ko-KR" sz="2000" dirty="0" smtClean="0"/>
              <a:t>Belle Data at KEK</a:t>
            </a:r>
          </a:p>
          <a:p>
            <a:pPr>
              <a:buBlip>
                <a:blip r:embed="rId2"/>
              </a:buBlip>
            </a:pPr>
            <a:r>
              <a:rPr lang="en-US" altLang="ko-KR" sz="2000" dirty="0" smtClean="0"/>
              <a:t>Application of AMGA at HLT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sz="2000" dirty="0" smtClean="0"/>
              <a:t>Data Handling and Job Management for Belle II Grid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Font typeface="Symbol"/>
              <a:buChar char="Þ"/>
            </a:pPr>
            <a:r>
              <a:rPr lang="en-US" altLang="ko-KR" sz="2000" dirty="0" smtClean="0"/>
              <a:t>This is a great success!</a:t>
            </a:r>
          </a:p>
          <a:p>
            <a:pPr>
              <a:buFont typeface="Symbol"/>
              <a:buChar char="Þ"/>
            </a:pPr>
            <a:r>
              <a:rPr lang="en-US" altLang="ko-KR" sz="2000" dirty="0" smtClean="0"/>
              <a:t>Keep going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91B73-A370-4391-98A2-752172166D85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lt"/>
                <a:ea typeface="굴림" pitchFamily="50" charset="-127"/>
              </a:rPr>
              <a:t>In order to handle 50 times more data of Belle, </a:t>
            </a:r>
          </a:p>
          <a:p>
            <a:r>
              <a:rPr lang="en-US" altLang="ko-KR" sz="2000" dirty="0" smtClean="0">
                <a:latin typeface="+mj-lt"/>
                <a:ea typeface="굴림" pitchFamily="50" charset="-127"/>
              </a:rPr>
              <a:t>Belle II Data Handling Group works on: </a:t>
            </a:r>
            <a:endParaRPr lang="ko-KR" altLang="en-US" sz="2000" dirty="0">
              <a:latin typeface="+mj-lt"/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46075" y="174625"/>
            <a:ext cx="8012113" cy="647700"/>
          </a:xfrm>
        </p:spPr>
        <p:txBody>
          <a:bodyPr/>
          <a:lstStyle/>
          <a:p>
            <a:pPr marL="457200" indent="-457200" eaLnBrk="1" hangingPunct="1"/>
            <a:r>
              <a:rPr lang="en-US" altLang="ko-KR" smtClean="0"/>
              <a:t>The 3</a:t>
            </a:r>
            <a:r>
              <a:rPr lang="en-US" altLang="ko-KR" baseline="30000" smtClean="0"/>
              <a:t>rd</a:t>
            </a:r>
            <a:r>
              <a:rPr lang="en-US" altLang="ko-KR" smtClean="0"/>
              <a:t> Belle II Computing Workshop</a:t>
            </a:r>
          </a:p>
        </p:txBody>
      </p:sp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323850" y="785813"/>
            <a:ext cx="8424614" cy="4525962"/>
          </a:xfrm>
        </p:spPr>
        <p:txBody>
          <a:bodyPr/>
          <a:lstStyle/>
          <a:p>
            <a:pPr marL="857250" lvl="1" indent="-457200" eaLnBrk="1" hangingPunct="1">
              <a:buFontTx/>
              <a:buNone/>
            </a:pPr>
            <a:endParaRPr lang="en-US" altLang="ko-KR" sz="2000" dirty="0" smtClean="0"/>
          </a:p>
          <a:p>
            <a:pPr marL="857250" lvl="1" indent="-457200" eaLnBrk="1" hangingPunct="1">
              <a:buFont typeface="Wingdings" pitchFamily="2" charset="2"/>
              <a:buChar char="l"/>
            </a:pPr>
            <a:r>
              <a:rPr lang="en-US" altLang="ko-KR" sz="2000" dirty="0" smtClean="0"/>
              <a:t>Date: November 22-24 (Mon-Wed.) 2010</a:t>
            </a:r>
          </a:p>
          <a:p>
            <a:pPr marL="1257300" lvl="2" indent="-457200" eaLnBrk="1" hangingPunct="1">
              <a:buFont typeface="Wingdings" pitchFamily="2" charset="2"/>
              <a:buChar char="l"/>
            </a:pPr>
            <a:r>
              <a:rPr lang="en-US" altLang="ko-KR" sz="1600" dirty="0" smtClean="0"/>
              <a:t>1</a:t>
            </a:r>
            <a:r>
              <a:rPr lang="en-US" altLang="ko-KR" sz="1600" baseline="30000" dirty="0" smtClean="0"/>
              <a:t>st</a:t>
            </a:r>
            <a:r>
              <a:rPr lang="en-US" altLang="ko-KR" sz="1600" dirty="0" smtClean="0"/>
              <a:t> day (Monday): Off-line and HLT software</a:t>
            </a:r>
          </a:p>
          <a:p>
            <a:pPr marL="1257300" lvl="2" indent="-457200" eaLnBrk="1" hangingPunct="1">
              <a:buFont typeface="Wingdings" pitchFamily="2" charset="2"/>
              <a:buChar char="l"/>
            </a:pPr>
            <a:r>
              <a:rPr lang="en-US" altLang="ko-KR" sz="1600" dirty="0" smtClean="0"/>
              <a:t>2</a:t>
            </a:r>
            <a:r>
              <a:rPr lang="en-US" altLang="ko-KR" sz="1600" baseline="30000" dirty="0" smtClean="0"/>
              <a:t>nd</a:t>
            </a:r>
            <a:r>
              <a:rPr lang="en-US" altLang="ko-KR" sz="1600" dirty="0" smtClean="0"/>
              <a:t> day (Tuesday): Distributed Computing and Data Handling</a:t>
            </a:r>
          </a:p>
          <a:p>
            <a:pPr marL="1257300" lvl="2" indent="-457200" eaLnBrk="1" hangingPunct="1">
              <a:buFont typeface="Wingdings" pitchFamily="2" charset="2"/>
              <a:buChar char="l"/>
            </a:pPr>
            <a:r>
              <a:rPr lang="en-US" altLang="ko-KR" sz="1600" dirty="0" smtClean="0"/>
              <a:t>3</a:t>
            </a:r>
            <a:r>
              <a:rPr lang="en-US" altLang="ko-KR" sz="1600" baseline="30000" dirty="0" smtClean="0"/>
              <a:t>rd</a:t>
            </a:r>
            <a:r>
              <a:rPr lang="en-US" altLang="ko-KR" sz="1600" dirty="0" smtClean="0"/>
              <a:t> day (Wednesday) </a:t>
            </a:r>
          </a:p>
          <a:p>
            <a:pPr marL="1714500" lvl="3" indent="-457200" eaLnBrk="1" hangingPunct="1">
              <a:buFont typeface="Wingdings" pitchFamily="2" charset="2"/>
              <a:buChar char="l"/>
            </a:pPr>
            <a:r>
              <a:rPr lang="en-US" altLang="ko-KR" sz="1200" dirty="0" smtClean="0"/>
              <a:t>Morning – Overflow</a:t>
            </a:r>
          </a:p>
          <a:p>
            <a:pPr marL="1714500" lvl="3" indent="-457200" eaLnBrk="1" hangingPunct="1">
              <a:buFont typeface="Wingdings" pitchFamily="2" charset="2"/>
              <a:buChar char="l"/>
            </a:pPr>
            <a:r>
              <a:rPr lang="en-US" altLang="ko-KR" sz="1200" dirty="0" smtClean="0"/>
              <a:t>Afternoon- Excursion</a:t>
            </a:r>
          </a:p>
          <a:p>
            <a:pPr marL="2171700" lvl="4" indent="-457200" eaLnBrk="1" hangingPunct="1">
              <a:buFont typeface="Wingdings" pitchFamily="2" charset="2"/>
              <a:buChar char="l"/>
            </a:pPr>
            <a:endParaRPr lang="en-US" altLang="ko-KR" sz="800" dirty="0" smtClean="0"/>
          </a:p>
          <a:p>
            <a:pPr marL="857250" lvl="1" indent="-457200" eaLnBrk="1" hangingPunct="1">
              <a:buFont typeface="Wingdings" pitchFamily="2" charset="2"/>
              <a:buChar char="l"/>
            </a:pPr>
            <a:r>
              <a:rPr lang="en-US" altLang="ko-KR" sz="2000" dirty="0" smtClean="0"/>
              <a:t>Place: KISTI, Daejeon, Korea</a:t>
            </a:r>
          </a:p>
          <a:p>
            <a:pPr marL="857250" lvl="1" indent="-457200" eaLnBrk="1" hangingPunct="1">
              <a:buFont typeface="Wingdings" pitchFamily="2" charset="2"/>
              <a:buChar char="l"/>
            </a:pPr>
            <a:r>
              <a:rPr lang="en-US" altLang="ko-KR" sz="2000" dirty="0" smtClean="0"/>
              <a:t>As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a chair of Belle II DH group, HEP team@ KISTI hosts</a:t>
            </a:r>
          </a:p>
          <a:p>
            <a:pPr marL="857250" lvl="1" indent="-457200" eaLnBrk="1" hangingPunct="1">
              <a:buFont typeface="Wingdings" pitchFamily="2" charset="2"/>
              <a:buChar char="l"/>
            </a:pPr>
            <a:r>
              <a:rPr lang="en-US" altLang="ko-KR" sz="2000" dirty="0" smtClean="0"/>
              <a:t>Just after Belle II General Meeting @KEK, on Nov. 17-20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5A1B8-D8F9-4CB0-BDE5-DFFE564B6D7F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  <p:pic>
        <p:nvPicPr>
          <p:cNvPr id="9221" name="Picture 3" descr="건물97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652963"/>
            <a:ext cx="231298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kisti_google"/>
          <p:cNvPicPr>
            <a:picLocks noChangeAspect="1" noChangeArrowheads="1"/>
          </p:cNvPicPr>
          <p:nvPr/>
        </p:nvPicPr>
        <p:blipFill>
          <a:blip r:embed="rId3"/>
          <a:srcRect l="20889" t="10535" r="5331"/>
          <a:stretch>
            <a:fillRect/>
          </a:stretch>
        </p:blipFill>
        <p:spPr bwMode="auto">
          <a:xfrm>
            <a:off x="6372225" y="4652963"/>
            <a:ext cx="20462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그림 7" descr="6M3C04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652963"/>
            <a:ext cx="2590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ko-KR" smtClean="0"/>
              <a:t>Thank you.</a:t>
            </a:r>
            <a:endParaRPr lang="ko-KR" altLang="en-US" smtClean="0"/>
          </a:p>
        </p:txBody>
      </p:sp>
      <p:sp>
        <p:nvSpPr>
          <p:cNvPr id="26627" name="부제목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ko-KR" smtClean="0"/>
              <a:t>cho@kisti.re.kr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BA8D3-9E6A-4263-BCC6-9FBA80174223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High</a:t>
            </a:r>
            <a:r>
              <a:rPr lang="ko-KR" altLang="en-US" dirty="0" smtClean="0"/>
              <a:t> </a:t>
            </a:r>
            <a:r>
              <a:rPr lang="en-US" altLang="ko-KR" dirty="0" smtClean="0"/>
              <a:t>Energy Physics Team @ KISTI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83729-6541-4E57-B014-5EA03A2FA57E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pic>
        <p:nvPicPr>
          <p:cNvPr id="5" name="그림 5" descr="이정일교수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37" y="1556792"/>
            <a:ext cx="358599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4"/>
          <p:cNvSpPr>
            <a:spLocks noChangeArrowheads="1"/>
          </p:cNvSpPr>
          <p:nvPr/>
        </p:nvSpPr>
        <p:spPr bwMode="auto">
          <a:xfrm>
            <a:off x="323528" y="1357313"/>
            <a:ext cx="77041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High Energy Physics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Team (Physicists) </a:t>
            </a:r>
            <a:endParaRPr lang="en-US" altLang="ko-KR" dirty="0">
              <a:solidFill>
                <a:schemeClr val="tx2"/>
              </a:solidFill>
              <a:latin typeface="+mn-ea"/>
              <a:ea typeface="+mn-ea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  <a:hlinkClick r:id="rId3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  <a:hlinkClick r:id="rId3"/>
              </a:rPr>
              <a:t>Kihyeon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  <a:hlinkClick r:id="rId3"/>
              </a:rPr>
              <a:t> Cho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– P.I.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</a:rPr>
              <a:t>Soo-Hyeon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 Nam - Senior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</a:rPr>
              <a:t>Researcher </a:t>
            </a:r>
            <a:endParaRPr lang="en-US" altLang="ko-KR" dirty="0">
              <a:solidFill>
                <a:schemeClr val="tx2"/>
              </a:solidFill>
              <a:latin typeface="+mn-ea"/>
              <a:ea typeface="+mn-ea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Junghyun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Kim - Senior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Researcher </a:t>
            </a:r>
            <a:endParaRPr lang="en-US" altLang="ko-KR" dirty="0">
              <a:solidFill>
                <a:schemeClr val="tx2"/>
              </a:solidFill>
              <a:latin typeface="+mn-ea"/>
              <a:ea typeface="+mn-ea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 smtClean="0">
                <a:solidFill>
                  <a:schemeClr val="tx2"/>
                </a:solidFill>
                <a:latin typeface="+mn-ea"/>
                <a:ea typeface="+mn-ea"/>
              </a:rPr>
              <a:t>YoungJin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Kim -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Postdoc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 smtClean="0">
                <a:solidFill>
                  <a:schemeClr val="tx2"/>
                </a:solidFill>
                <a:latin typeface="+mn-ea"/>
                <a:ea typeface="+mn-ea"/>
              </a:rPr>
              <a:t>Jihye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Moon - Researcher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Onbitnuri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Kim - Intern Student (KAIST)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Seok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Hoon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Yun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- Intern Student (KAIST) </a:t>
            </a:r>
            <a:endParaRPr lang="en-US" altLang="ko-KR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 smtClean="0">
                <a:solidFill>
                  <a:schemeClr val="tx2"/>
                </a:solidFill>
                <a:latin typeface="+mn-ea"/>
                <a:ea typeface="+mn-ea"/>
              </a:rPr>
              <a:t>Byungsoo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 smtClean="0">
                <a:solidFill>
                  <a:schemeClr val="tx2"/>
                </a:solidFill>
                <a:latin typeface="+mn-ea"/>
                <a:ea typeface="+mn-ea"/>
              </a:rPr>
              <a:t>Yoo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 – Intern Student (GSNU)</a:t>
            </a:r>
            <a:endParaRPr lang="en-US" altLang="ko-KR" dirty="0">
              <a:solidFill>
                <a:schemeClr val="tx2"/>
              </a:solidFill>
              <a:latin typeface="+mn-ea"/>
              <a:ea typeface="+mn-ea"/>
            </a:endParaRPr>
          </a:p>
          <a:p>
            <a:pPr lvl="1">
              <a:defRPr/>
            </a:pPr>
            <a:endParaRPr lang="en-US" altLang="ko-KR" dirty="0">
              <a:solidFill>
                <a:schemeClr val="tx2"/>
              </a:solidFill>
              <a:latin typeface="+mn-ea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Former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member</a:t>
            </a:r>
            <a:endParaRPr lang="en-US" altLang="ko-KR" dirty="0">
              <a:solidFill>
                <a:schemeClr val="tx2"/>
              </a:solidFill>
              <a:latin typeface="+mn-ea"/>
              <a:ea typeface="+mn-ea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 smtClean="0">
                <a:solidFill>
                  <a:schemeClr val="tx2"/>
                </a:solidFill>
                <a:latin typeface="+mn-ea"/>
                <a:ea typeface="+mn-ea"/>
              </a:rPr>
              <a:t>Yongseok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Oh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– Prof. 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of Physics @ KNU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Daejung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Kong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- Contract Prof. 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@ KNU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Ilsung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Cho - Contract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Prof. 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@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KyungHee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U. </a:t>
            </a:r>
            <a:endParaRPr lang="en-US" altLang="ko-KR" dirty="0">
              <a:solidFill>
                <a:schemeClr val="tx2"/>
              </a:solidFill>
              <a:latin typeface="+mn-ea"/>
              <a:ea typeface="+mn-ea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Minho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Jeung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- Company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tx2"/>
                </a:solidFill>
                <a:latin typeface="+mn-ea"/>
                <a:ea typeface="+mn-ea"/>
              </a:rPr>
              <a:t>Hyunwoo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 Kim - Computing 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  <a:ea typeface="+mn-ea"/>
              </a:rPr>
              <a:t>Team </a:t>
            </a:r>
            <a:r>
              <a:rPr lang="en-US" altLang="ko-KR" dirty="0">
                <a:solidFill>
                  <a:schemeClr val="tx2"/>
                </a:solidFill>
                <a:latin typeface="+mn-ea"/>
                <a:ea typeface="+mn-ea"/>
              </a:rPr>
              <a:t>@ KISTI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내용 개체 틀 3"/>
          <p:cNvGraphicFramePr>
            <a:graphicFrameLocks/>
          </p:cNvGraphicFramePr>
          <p:nvPr/>
        </p:nvGraphicFramePr>
        <p:xfrm>
          <a:off x="500034" y="1643050"/>
          <a:ext cx="378621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4357688" y="1214438"/>
            <a:ext cx="4572000" cy="3857625"/>
            <a:chOff x="4357688" y="1214422"/>
            <a:chExt cx="4572002" cy="3857641"/>
          </a:xfrm>
        </p:grpSpPr>
        <p:pic>
          <p:nvPicPr>
            <p:cNvPr id="9223" name="Picture 5" descr="05-0440-01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2063" y="2071688"/>
              <a:ext cx="3762375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오른쪽 화살표 12"/>
            <p:cNvSpPr>
              <a:spLocks noChangeArrowheads="1"/>
            </p:cNvSpPr>
            <p:nvPr/>
          </p:nvSpPr>
          <p:spPr bwMode="auto">
            <a:xfrm>
              <a:off x="4357688" y="3071813"/>
              <a:ext cx="571500" cy="7143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  <p:sp>
          <p:nvSpPr>
            <p:cNvPr id="9225" name="타원 13"/>
            <p:cNvSpPr>
              <a:spLocks noChangeArrowheads="1"/>
            </p:cNvSpPr>
            <p:nvPr/>
          </p:nvSpPr>
          <p:spPr bwMode="auto">
            <a:xfrm>
              <a:off x="6215063" y="2428875"/>
              <a:ext cx="428625" cy="500063"/>
            </a:xfrm>
            <a:prstGeom prst="ellips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  <p:sp>
          <p:nvSpPr>
            <p:cNvPr id="9226" name="타원 14"/>
            <p:cNvSpPr>
              <a:spLocks noChangeArrowheads="1"/>
            </p:cNvSpPr>
            <p:nvPr/>
          </p:nvSpPr>
          <p:spPr bwMode="auto">
            <a:xfrm>
              <a:off x="5857875" y="2428875"/>
              <a:ext cx="357188" cy="500063"/>
            </a:xfrm>
            <a:prstGeom prst="ellips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  <p:sp>
          <p:nvSpPr>
            <p:cNvPr id="9227" name="타원 15"/>
            <p:cNvSpPr>
              <a:spLocks noChangeArrowheads="1"/>
            </p:cNvSpPr>
            <p:nvPr/>
          </p:nvSpPr>
          <p:spPr bwMode="auto">
            <a:xfrm>
              <a:off x="6858000" y="3286125"/>
              <a:ext cx="357188" cy="500063"/>
            </a:xfrm>
            <a:prstGeom prst="ellips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  <p:sp>
          <p:nvSpPr>
            <p:cNvPr id="9228" name="타원 16"/>
            <p:cNvSpPr>
              <a:spLocks noChangeArrowheads="1"/>
            </p:cNvSpPr>
            <p:nvPr/>
          </p:nvSpPr>
          <p:spPr bwMode="auto">
            <a:xfrm>
              <a:off x="6215063" y="2857500"/>
              <a:ext cx="428625" cy="428625"/>
            </a:xfrm>
            <a:prstGeom prst="ellips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  <p:sp>
          <p:nvSpPr>
            <p:cNvPr id="9229" name="TextBox 17"/>
            <p:cNvSpPr txBox="1">
              <a:spLocks noChangeArrowheads="1"/>
            </p:cNvSpPr>
            <p:nvPr/>
          </p:nvSpPr>
          <p:spPr bwMode="auto">
            <a:xfrm>
              <a:off x="4929190" y="1214422"/>
              <a:ext cx="40005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>
                  <a:solidFill>
                    <a:srgbClr val="000000"/>
                  </a:solidFill>
                  <a:latin typeface="Arial" charset="0"/>
                  <a:ea typeface="HY울릉도M" pitchFamily="18" charset="-127"/>
                  <a:cs typeface="Arial" charset="0"/>
                </a:rPr>
                <a:t>To probe the Standard Model and search for New Physics </a:t>
              </a:r>
              <a:endParaRPr lang="ko-KR" altLang="en-US">
                <a:solidFill>
                  <a:srgbClr val="000000"/>
                </a:solidFill>
                <a:latin typeface="Arial" charset="0"/>
                <a:ea typeface="HY울릉도M" pitchFamily="18" charset="-127"/>
                <a:cs typeface="Arial" charset="0"/>
              </a:endParaRPr>
            </a:p>
          </p:txBody>
        </p:sp>
      </p:grpSp>
      <p:sp>
        <p:nvSpPr>
          <p:cNvPr id="15" name="제목 5"/>
          <p:cNvSpPr>
            <a:spLocks noGrp="1"/>
          </p:cNvSpPr>
          <p:nvPr>
            <p:ph type="title"/>
          </p:nvPr>
        </p:nvSpPr>
        <p:spPr>
          <a:xfrm>
            <a:off x="346075" y="174625"/>
            <a:ext cx="7129463" cy="647700"/>
          </a:xfrm>
        </p:spPr>
        <p:txBody>
          <a:bodyPr/>
          <a:lstStyle/>
          <a:p>
            <a:r>
              <a:rPr lang="en-US" altLang="ko-KR" dirty="0" smtClean="0"/>
              <a:t>High</a:t>
            </a:r>
            <a:r>
              <a:rPr lang="ko-KR" altLang="en-US" dirty="0" smtClean="0"/>
              <a:t> </a:t>
            </a:r>
            <a:r>
              <a:rPr lang="en-US" altLang="ko-KR" dirty="0" smtClean="0"/>
              <a:t>Energy Physics Team @ KISTI</a:t>
            </a:r>
            <a:endParaRPr lang="ko-KR" altLang="en-US" dirty="0" smtClean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39552" y="5085184"/>
            <a:ext cx="1643062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latin typeface="Arial" charset="0"/>
                <a:cs typeface="Arial" charset="0"/>
              </a:rPr>
              <a:t>CDF</a:t>
            </a:r>
          </a:p>
          <a:p>
            <a:pPr algn="ctr"/>
            <a:r>
              <a:rPr lang="en-US" altLang="ko-KR" dirty="0" smtClean="0">
                <a:latin typeface="Arial" charset="0"/>
                <a:cs typeface="Arial" charset="0"/>
              </a:rPr>
              <a:t>Belle/Belle II</a:t>
            </a:r>
            <a:endParaRPr lang="ko-KR" altLang="en-US" dirty="0">
              <a:latin typeface="Arial" charset="0"/>
              <a:cs typeface="Arial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796136" y="5229200"/>
            <a:ext cx="25922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charset="0"/>
                <a:cs typeface="Arial" charset="0"/>
              </a:rPr>
              <a:t>Heavy Flavor Physics</a:t>
            </a:r>
            <a:endParaRPr lang="en-US" altLang="ko-K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임매력\바탕 화면\뿅\무제-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6036156" y="3750156"/>
            <a:ext cx="2000250" cy="4215439"/>
          </a:xfrm>
          <a:prstGeom prst="rect">
            <a:avLst/>
          </a:prstGeom>
          <a:noFill/>
        </p:spPr>
      </p:pic>
      <p:pic>
        <p:nvPicPr>
          <p:cNvPr id="31" name="Picture 5" descr="C:\Documents and Settings\임매력\바탕 화면\뿅\무제-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314326" y="273627"/>
            <a:ext cx="819150" cy="1017010"/>
          </a:xfrm>
          <a:prstGeom prst="rect">
            <a:avLst/>
          </a:prstGeom>
          <a:noFill/>
        </p:spPr>
      </p:pic>
      <p:pic>
        <p:nvPicPr>
          <p:cNvPr id="137220" name="Picture 14" descr="belle_dete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35"/>
          <a:stretch>
            <a:fillRect/>
          </a:stretch>
        </p:blipFill>
        <p:spPr bwMode="auto">
          <a:xfrm>
            <a:off x="0" y="2997200"/>
            <a:ext cx="35290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14" descr="belle_dete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30"/>
          <a:stretch>
            <a:fillRect/>
          </a:stretch>
        </p:blipFill>
        <p:spPr bwMode="auto">
          <a:xfrm>
            <a:off x="5991225" y="515938"/>
            <a:ext cx="315277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534988" y="1543050"/>
          <a:ext cx="5569551" cy="190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7"/>
                <a:gridCol w="1856517"/>
                <a:gridCol w="1856517"/>
              </a:tblGrid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Belle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Belle II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1998~2010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Schedule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2014~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1 ab</a:t>
                      </a:r>
                      <a:r>
                        <a:rPr lang="en-US" altLang="ko-KR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ko-KR" altLang="en-US" sz="14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Luminosity</a:t>
                      </a:r>
                      <a:endParaRPr lang="ko-KR" alt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50 ab</a:t>
                      </a:r>
                      <a:r>
                        <a:rPr lang="en-US" altLang="ko-KR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ko-KR" altLang="en-US" sz="14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Billion 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 smtClean="0">
                          <a:latin typeface="Arial" pitchFamily="34" charset="0"/>
                          <a:cs typeface="Arial" pitchFamily="34" charset="0"/>
                        </a:rPr>
                        <a:t>BBbar</a:t>
                      </a:r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 events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50 Billion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CP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measurement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Goal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New Physics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7248" name="TextBox 15"/>
          <p:cNvSpPr txBox="1">
            <a:spLocks noChangeArrowheads="1"/>
          </p:cNvSpPr>
          <p:nvPr/>
        </p:nvSpPr>
        <p:spPr bwMode="auto">
          <a:xfrm>
            <a:off x="3182938" y="4975225"/>
            <a:ext cx="121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/>
              <a:t>Belle</a:t>
            </a:r>
            <a:endParaRPr lang="ko-KR" altLang="en-US"/>
          </a:p>
        </p:txBody>
      </p:sp>
      <p:sp>
        <p:nvSpPr>
          <p:cNvPr id="137249" name="TextBox 16"/>
          <p:cNvSpPr txBox="1">
            <a:spLocks noChangeArrowheads="1"/>
          </p:cNvSpPr>
          <p:nvPr/>
        </p:nvSpPr>
        <p:spPr bwMode="auto">
          <a:xfrm>
            <a:off x="6732240" y="3501008"/>
            <a:ext cx="121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/>
              <a:t>Belle II</a:t>
            </a:r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84C3F0-61CF-4A85-8FB5-5188D6336F49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  <p:sp>
        <p:nvSpPr>
          <p:cNvPr id="137251" name="제목 1"/>
          <p:cNvSpPr>
            <a:spLocks noGrp="1"/>
          </p:cNvSpPr>
          <p:nvPr>
            <p:ph type="title"/>
          </p:nvPr>
        </p:nvSpPr>
        <p:spPr>
          <a:xfrm>
            <a:off x="1114945" y="188640"/>
            <a:ext cx="7129463" cy="647700"/>
          </a:xfrm>
        </p:spPr>
        <p:txBody>
          <a:bodyPr/>
          <a:lstStyle/>
          <a:p>
            <a:pPr algn="ctr"/>
            <a:r>
              <a:rPr lang="en-US" altLang="ko-KR" dirty="0" smtClean="0"/>
              <a:t>Belle vs. Belle II</a:t>
            </a:r>
            <a:r>
              <a:rPr lang="ko-KR" altLang="en-US" dirty="0" smtClean="0"/>
              <a:t> </a:t>
            </a:r>
          </a:p>
        </p:txBody>
      </p:sp>
      <p:pic>
        <p:nvPicPr>
          <p:cNvPr id="11" name="그림 10" descr="belle2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-1"/>
            <a:ext cx="1152128" cy="936105"/>
          </a:xfrm>
          <a:prstGeom prst="rect">
            <a:avLst/>
          </a:prstGeom>
        </p:spPr>
      </p:pic>
      <p:pic>
        <p:nvPicPr>
          <p:cNvPr id="12" name="그림 11" descr="B-logo-smal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259632" cy="9669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4138" y="6308725"/>
            <a:ext cx="815975" cy="422275"/>
          </a:xfrm>
        </p:spPr>
        <p:txBody>
          <a:bodyPr/>
          <a:lstStyle/>
          <a:p>
            <a:pPr>
              <a:defRPr/>
            </a:pPr>
            <a:fld id="{7020FC2B-8C13-4816-94DC-AD5697828E00}" type="slidenum">
              <a:rPr lang="en-US" altLang="ko-KR"/>
              <a:pPr>
                <a:defRPr/>
              </a:pPr>
              <a:t>6</a:t>
            </a:fld>
            <a:endParaRPr lang="en-US" altLang="ko-KR"/>
          </a:p>
        </p:txBody>
      </p:sp>
      <p:pic>
        <p:nvPicPr>
          <p:cNvPr id="157699" name="Picture 2" descr="master36_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Text Box 3"/>
          <p:cNvSpPr txBox="1">
            <a:spLocks noChangeArrowheads="1"/>
          </p:cNvSpPr>
          <p:nvPr/>
        </p:nvSpPr>
        <p:spPr bwMode="auto">
          <a:xfrm>
            <a:off x="533400" y="523875"/>
            <a:ext cx="799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2400" b="1">
                <a:cs typeface="Arial" pitchFamily="34" charset="0"/>
                <a:sym typeface="Wingdings" pitchFamily="2" charset="2"/>
              </a:rPr>
              <a:t>Major achievements Expected at Super B Factory</a:t>
            </a:r>
            <a:r>
              <a:rPr kumimoji="0" lang="en-US" altLang="ko-KR" sz="2400">
                <a:cs typeface="Arial" pitchFamily="34" charset="0"/>
                <a:sym typeface="Wingdings" pitchFamily="2" charset="2"/>
              </a:rPr>
              <a:t> </a:t>
            </a:r>
          </a:p>
        </p:txBody>
      </p:sp>
      <p:pic>
        <p:nvPicPr>
          <p:cNvPr id="157701" name="Picture 4" descr="lu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549275"/>
            <a:ext cx="8964612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Line 5"/>
          <p:cNvSpPr>
            <a:spLocks noChangeShapeType="1"/>
          </p:cNvSpPr>
          <p:nvPr/>
        </p:nvSpPr>
        <p:spPr bwMode="auto">
          <a:xfrm>
            <a:off x="5170488" y="4083050"/>
            <a:ext cx="0" cy="7191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57703" name="Line 6"/>
          <p:cNvSpPr>
            <a:spLocks noChangeShapeType="1"/>
          </p:cNvSpPr>
          <p:nvPr/>
        </p:nvSpPr>
        <p:spPr bwMode="auto">
          <a:xfrm>
            <a:off x="5175250" y="4581525"/>
            <a:ext cx="37449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57704" name="Text Box 7"/>
          <p:cNvSpPr txBox="1">
            <a:spLocks noChangeArrowheads="1"/>
          </p:cNvSpPr>
          <p:nvPr/>
        </p:nvSpPr>
        <p:spPr bwMode="auto">
          <a:xfrm>
            <a:off x="5500688" y="4929188"/>
            <a:ext cx="23574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>
                <a:solidFill>
                  <a:srgbClr val="FF3300"/>
                </a:solidFill>
                <a:cs typeface="Arial" pitchFamily="34" charset="0"/>
              </a:rPr>
              <a:t>Start 2012 =&gt; 2014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71563" y="142875"/>
            <a:ext cx="4772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dirty="0">
                <a:latin typeface="+mn-ea"/>
                <a:ea typeface="+mn-ea"/>
              </a:rPr>
              <a:t>Luminosity vs. Physics</a:t>
            </a:r>
            <a:r>
              <a:rPr lang="ko-KR" altLang="en-US" sz="3200" dirty="0">
                <a:latin typeface="+mn-ea"/>
                <a:ea typeface="+mn-ea"/>
              </a:rPr>
              <a:t> </a:t>
            </a:r>
          </a:p>
        </p:txBody>
      </p:sp>
      <p:pic>
        <p:nvPicPr>
          <p:cNvPr id="10" name="그림 9" descr="B-logo-sma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20290" cy="629660"/>
          </a:xfrm>
          <a:prstGeom prst="rect">
            <a:avLst/>
          </a:prstGeom>
        </p:spPr>
      </p:pic>
      <p:pic>
        <p:nvPicPr>
          <p:cNvPr id="13" name="그림 12" descr="belle2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248" y="0"/>
            <a:ext cx="815752" cy="662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7AB7A-EE73-40C4-A90E-573DCE1130E7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745490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Belle II Time schedule</a:t>
            </a:r>
            <a:endParaRPr lang="ko-KR" altLang="en-US" smtClean="0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357938" y="6000750"/>
            <a:ext cx="16430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latin typeface="Arial" charset="0"/>
                <a:cs typeface="Arial" charset="0"/>
              </a:rPr>
              <a:t>Hara San</a:t>
            </a:r>
            <a:endParaRPr lang="ko-KR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2014 April – Collider turn 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2012</a:t>
            </a:r>
            <a:r>
              <a:rPr lang="en-US" altLang="ko-KR" dirty="0"/>
              <a:t> </a:t>
            </a:r>
            <a:r>
              <a:rPr lang="en-US" altLang="ko-KR" dirty="0" smtClean="0"/>
              <a:t>February – Ready for Computing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2011 Summer – Rough final system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2010 Summer – Prototype system </a:t>
            </a:r>
          </a:p>
          <a:p>
            <a:pPr lvl="1">
              <a:defRPr/>
            </a:pPr>
            <a:r>
              <a:rPr lang="en-US" altLang="ko-KR" dirty="0" smtClean="0"/>
              <a:t>Spec &amp; Test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2010.5 PAC – Answers for questions</a:t>
            </a:r>
            <a:endParaRPr lang="en-US" altLang="ko-KR" dirty="0"/>
          </a:p>
          <a:p>
            <a:pPr lvl="1">
              <a:defRPr/>
            </a:pPr>
            <a:r>
              <a:rPr lang="en-US" altLang="ko-KR" dirty="0" smtClean="0"/>
              <a:t>Computing &amp; Pixel</a:t>
            </a:r>
          </a:p>
          <a:p>
            <a:pPr lvl="7">
              <a:buFontTx/>
              <a:buBlip>
                <a:blip r:embed="rId2"/>
              </a:buBlip>
              <a:defRPr/>
            </a:pPr>
            <a:endParaRPr lang="en-US" altLang="ko-K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BF88A-1133-4A1D-890F-909B0A3F81A1}" type="slidenum">
              <a:rPr lang="ko-KR" altLang="en-US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Belle II Computing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7906E-923E-4E6B-8FBD-C35E38FB5807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168964" name="Picture 2"/>
          <p:cNvPicPr>
            <a:picLocks noChangeAspect="1" noChangeArrowheads="1"/>
          </p:cNvPicPr>
          <p:nvPr/>
        </p:nvPicPr>
        <p:blipFill>
          <a:blip r:embed="rId2"/>
          <a:srcRect l="2515" t="3159" r="2164" b="7268"/>
          <a:stretch>
            <a:fillRect/>
          </a:stretch>
        </p:blipFill>
        <p:spPr bwMode="auto">
          <a:xfrm>
            <a:off x="857250" y="1000125"/>
            <a:ext cx="771525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63813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lt"/>
              </a:rPr>
              <a:t>=&gt; To handle data, we need new data handling system.</a:t>
            </a:r>
            <a:endParaRPr lang="ko-KR" alt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960</Words>
  <Application>Microsoft Office PowerPoint</Application>
  <PresentationFormat>화면 슬라이드 쇼(4:3)</PresentationFormat>
  <Paragraphs>201</Paragraphs>
  <Slides>26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6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기본 디자인</vt:lpstr>
      <vt:lpstr>1_기본 디자인</vt:lpstr>
      <vt:lpstr>2_기본 디자인</vt:lpstr>
      <vt:lpstr>3_기본 디자인</vt:lpstr>
      <vt:lpstr>EGEE_Template</vt:lpstr>
      <vt:lpstr>4_기본 디자인</vt:lpstr>
      <vt:lpstr>차트</vt:lpstr>
      <vt:lpstr>Acrobat Document</vt:lpstr>
      <vt:lpstr>Report on the Belle II  Data Handling Group</vt:lpstr>
      <vt:lpstr>Contents</vt:lpstr>
      <vt:lpstr>High Energy Physics Team @ KISTI</vt:lpstr>
      <vt:lpstr>High Energy Physics Team @ KISTI</vt:lpstr>
      <vt:lpstr>Belle vs. Belle II </vt:lpstr>
      <vt:lpstr>슬라이드 6</vt:lpstr>
      <vt:lpstr>Belle II Time schedule</vt:lpstr>
      <vt:lpstr>슬라이드 8</vt:lpstr>
      <vt:lpstr>Belle II Computing</vt:lpstr>
      <vt:lpstr>Belle II Data Handling Group (Chair: Kihyeon Cho) </vt:lpstr>
      <vt:lpstr>Belle II Data Handling Group meeting</vt:lpstr>
      <vt:lpstr>Data Handling Outlines</vt:lpstr>
      <vt:lpstr>Status and Plan of Belle II DH Group</vt:lpstr>
      <vt:lpstr>Belle II metadata system</vt:lpstr>
      <vt:lpstr>Belle II data cache system</vt:lpstr>
      <vt:lpstr>Belle II data cache system</vt:lpstr>
      <vt:lpstr>Performance Test</vt:lpstr>
      <vt:lpstr>슬라이드 18</vt:lpstr>
      <vt:lpstr>Data Handling and Job Management  for Belle II Grid </vt:lpstr>
      <vt:lpstr>Data Handling and Job Management  for Belle II Grid </vt:lpstr>
      <vt:lpstr>Products</vt:lpstr>
      <vt:lpstr>Products - Papers</vt:lpstr>
      <vt:lpstr> Belle II DH Group – Daeduk  net (2010.4.6) </vt:lpstr>
      <vt:lpstr>Summary</vt:lpstr>
      <vt:lpstr>The 3rd Belle II Computing Workshop</vt:lpstr>
      <vt:lpstr>Thank you.</vt:lpstr>
    </vt:vector>
  </TitlesOfParts>
  <Company>KISTI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Belle II DH group</dc:title>
  <dc:creator>.</dc:creator>
  <cp:lastModifiedBy>admin</cp:lastModifiedBy>
  <cp:revision>194</cp:revision>
  <dcterms:created xsi:type="dcterms:W3CDTF">2010-04-15T04:19:49Z</dcterms:created>
  <dcterms:modified xsi:type="dcterms:W3CDTF">2010-08-19T08:36:09Z</dcterms:modified>
</cp:coreProperties>
</file>