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6" r:id="rId2"/>
    <p:sldMasterId id="2147483858" r:id="rId3"/>
    <p:sldMasterId id="2147483870" r:id="rId4"/>
  </p:sldMasterIdLst>
  <p:notesMasterIdLst>
    <p:notesMasterId r:id="rId18"/>
  </p:notesMasterIdLst>
  <p:handoutMasterIdLst>
    <p:handoutMasterId r:id="rId19"/>
  </p:handoutMasterIdLst>
  <p:sldIdLst>
    <p:sldId id="268" r:id="rId5"/>
    <p:sldId id="425" r:id="rId6"/>
    <p:sldId id="435" r:id="rId7"/>
    <p:sldId id="493" r:id="rId8"/>
    <p:sldId id="426" r:id="rId9"/>
    <p:sldId id="427" r:id="rId10"/>
    <p:sldId id="467" r:id="rId11"/>
    <p:sldId id="486" r:id="rId12"/>
    <p:sldId id="487" r:id="rId13"/>
    <p:sldId id="490" r:id="rId14"/>
    <p:sldId id="497" r:id="rId15"/>
    <p:sldId id="406" r:id="rId16"/>
    <p:sldId id="277" r:id="rId17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99"/>
    <a:srgbClr val="FFCCFF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075"/>
          </a:xfrm>
          <a:prstGeom prst="rect">
            <a:avLst/>
          </a:prstGeom>
        </p:spPr>
        <p:txBody>
          <a:bodyPr vert="horz" lIns="94832" tIns="47416" rIns="94832" bIns="474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075"/>
          </a:xfrm>
          <a:prstGeom prst="rect">
            <a:avLst/>
          </a:prstGeom>
        </p:spPr>
        <p:txBody>
          <a:bodyPr vert="horz" lIns="94832" tIns="47416" rIns="94832" bIns="47416" rtlCol="0"/>
          <a:lstStyle>
            <a:lvl1pPr algn="r">
              <a:defRPr sz="1200"/>
            </a:lvl1pPr>
          </a:lstStyle>
          <a:p>
            <a:fld id="{E75B1C5C-D885-49F4-8E90-B39AD2EA5B8A}" type="datetimeFigureOut">
              <a:rPr lang="ko-KR" altLang="en-US" smtClean="0"/>
              <a:pPr/>
              <a:t>2010-10-20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900"/>
            <a:ext cx="3076917" cy="511075"/>
          </a:xfrm>
          <a:prstGeom prst="rect">
            <a:avLst/>
          </a:prstGeom>
        </p:spPr>
        <p:txBody>
          <a:bodyPr vert="horz" lIns="94832" tIns="47416" rIns="94832" bIns="474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725" y="9721900"/>
            <a:ext cx="3076917" cy="511075"/>
          </a:xfrm>
          <a:prstGeom prst="rect">
            <a:avLst/>
          </a:prstGeom>
        </p:spPr>
        <p:txBody>
          <a:bodyPr vert="horz" lIns="94832" tIns="47416" rIns="94832" bIns="47416" rtlCol="0" anchor="b"/>
          <a:lstStyle>
            <a:lvl1pPr algn="r">
              <a:defRPr sz="1200"/>
            </a:lvl1pPr>
          </a:lstStyle>
          <a:p>
            <a:fld id="{E900ADAF-0D2F-4556-9B68-4797AC9E10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6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86C7F4F-46CD-422B-AFE3-2715B863BD83}" type="datetimeFigureOut">
              <a:rPr lang="ko-KR" altLang="en-US"/>
              <a:pPr>
                <a:defRPr/>
              </a:pPr>
              <a:t>2010-10-20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 vert="horz" lIns="99035" tIns="49517" rIns="99035" bIns="4951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6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6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1E38408-571F-4FF4-B536-DE4C4BBFCC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38408-571F-4FF4-B536-DE4C4BBFCCFF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FE3C-6FD6-4F8A-8A9C-9CAAD4CCE9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2430-A2D5-498E-91E1-7946933B7E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EE2E-4BD1-400F-8457-5180620F39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FA8D-2767-4B8F-AF76-797BEC77ED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3AF1-2AC5-439D-B928-F380B0BB3C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9F13-C0D4-424A-868F-D26D108C9F3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D46D-95AA-45C3-A678-D25FB2E4BC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060F-C13F-4E76-8CFA-52528E1D90A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1AE0-16F5-4C86-BEED-24EAA42AFD9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B446-8C6F-4E0A-899D-8CB19C1285C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0DA8-F5AE-49EA-8B84-A68682DEBC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6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8B1A-A618-4EC6-AF92-8923CD6996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CEDB-3368-4A23-8136-5E509F84C81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3AFE-8D8F-4DFF-B0E3-BBCD8DDF7C9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D181-4F9C-40D4-875C-C753685D87F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218C-F17D-4AEC-8AE7-4B2862AE9F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 userDrawn="1"/>
        </p:nvPicPr>
        <p:blipFill>
          <a:blip r:embed="rId2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 userDrawn="1"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2" name="Group 113"/>
          <p:cNvGrpSpPr>
            <a:grpSpLocks/>
          </p:cNvGrpSpPr>
          <p:nvPr userDrawn="1"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DAEB-F118-4C4B-AD11-6114D57CB8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4636-920A-45C3-A4CF-C4DC10A58E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6AB6-4FA3-4619-B5A6-7E0076F90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76AE-FD50-40E5-B69A-B851917E81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CC7D-77F0-4F93-9C43-B4FF5AB695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E45EA-531A-45A3-BA35-0E86A60990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C6A8-D963-48E7-A15A-B28A31ADB1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CF9D-23EE-40A8-9A9B-20E5B327B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7D01-30C2-4A56-BFE7-FD36973E81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29C5-BD80-4040-A4BD-2F920A0858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8B39-879B-4026-85BB-A8B30A5B88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43053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r>
              <a:rPr lang="en-GB" altLang="ko-KR"/>
              <a:t>Click to edit Master subtitle style</a:t>
            </a:r>
          </a:p>
          <a:p>
            <a:r>
              <a:rPr lang="en-GB" altLang="ko-KR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954213"/>
            <a:ext cx="6518275" cy="1076325"/>
          </a:xfrm>
        </p:spPr>
        <p:txBody>
          <a:bodyPr anchor="t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endParaRPr lang="en-GB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5E0E8-4E40-475E-91E3-B21DDDF1A014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11891-00DA-4194-96B2-40E778382DA3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F11CB-2AC8-4061-B367-02DCD11A2DBB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26918-2AB5-4FBB-935B-EEA0DA38BC6F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D248F-0769-4976-AC22-73AE67C0A19C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1C6D-5090-49E1-8008-4B3212EAF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6862D-5A39-4C9B-94D5-25E0A9C95AF8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D4DB46-F8B5-4992-A2CC-DE9B287D97B6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74977B-F3B6-4B77-B529-73E3F277C6AA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768953-EDF0-4099-ABD7-C6DD5710A9C4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83400" y="44450"/>
            <a:ext cx="2182813" cy="6359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44450"/>
            <a:ext cx="6397625" cy="6359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BD122-A65F-4462-A9DE-4174CD0C34DB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375" y="44450"/>
            <a:ext cx="8732838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1736725" y="655955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>
            <a:lvl1pPr>
              <a:defRPr/>
            </a:lvl1pPr>
          </a:lstStyle>
          <a:p>
            <a:fld id="{7471C5ED-E33C-45AB-8E60-CA012ADFA5D3}" type="slidenum">
              <a:rPr lang="ko-KR" altLang="en-GB"/>
              <a:pPr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DB52-78F2-478E-BF24-603599D48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89AD-F996-42D2-A818-156C522B2A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F4B8-AE12-4AFD-AF5C-493959845D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E964-EBD5-460D-80AB-194B411E77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2E0A-068C-4719-8E97-A3E0256732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master4"/>
          <p:cNvPicPr>
            <a:picLocks noChangeAspect="1" noChangeArrowheads="1"/>
          </p:cNvPicPr>
          <p:nvPr userDrawn="1"/>
        </p:nvPicPr>
        <p:blipFill>
          <a:blip r:embed="rId13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2060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2061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2062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pic>
            <p:nvPicPr>
              <p:cNvPr id="2063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053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054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5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24A6E557-3C54-4E70-BCE0-B792787087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master4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  <a:latin typeface="Verdana" pitchFamily="34" charset="0"/>
                  <a:ea typeface="HY울릉도M" pitchFamily="18" charset="-127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  <a:latin typeface="Verdana" pitchFamily="34" charset="0"/>
                  <a:ea typeface="HY울릉도M" pitchFamily="18" charset="-127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rgbClr val="000000"/>
                    </a:solidFill>
                    <a:latin typeface="Verdana" pitchFamily="34" charset="0"/>
                    <a:ea typeface="HY울릉도M" pitchFamily="18" charset="-127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rgbClr val="000000"/>
                    </a:solidFill>
                    <a:latin typeface="Verdana" pitchFamily="34" charset="0"/>
                    <a:ea typeface="HY울릉도M" pitchFamily="18" charset="-127"/>
                  </a:endParaRPr>
                </a:p>
              </p:txBody>
            </p:sp>
          </p:grpSp>
          <p:pic>
            <p:nvPicPr>
              <p:cNvPr id="4111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  <a:latin typeface="Verdana" pitchFamily="34" charset="0"/>
              <a:ea typeface="HY울릉도M" pitchFamily="18" charset="-127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srgbClr val="000000"/>
                </a:solidFill>
                <a:latin typeface="Verdana" pitchFamily="34" charset="0"/>
                <a:ea typeface="HY울릉도M" pitchFamily="18" charset="-127"/>
              </a:endParaRPr>
            </a:p>
          </p:txBody>
        </p:sp>
      </p:grpSp>
      <p:sp>
        <p:nvSpPr>
          <p:cNvPr id="4102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3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>
              <a:defRPr/>
            </a:pPr>
            <a:fld id="{82C65125-7DC7-4526-884E-5BCB76AAA869}" type="slidenum">
              <a:rPr lang="en-US" altLang="ko-KR">
                <a:solidFill>
                  <a:srgbClr val="000000"/>
                </a:solidFill>
                <a:ea typeface="HY울릉도M" pitchFamily="18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HY울릉도M" pitchFamily="18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solidFill>
                  <a:srgbClr val="000000"/>
                </a:solidFill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solidFill>
                <a:srgbClr val="000000"/>
              </a:solidFill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 descr="master4"/>
          <p:cNvPicPr>
            <a:picLocks noChangeAspect="1" noChangeArrowheads="1"/>
          </p:cNvPicPr>
          <p:nvPr userDrawn="1"/>
        </p:nvPicPr>
        <p:blipFill>
          <a:blip r:embed="rId13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7980363" y="44450"/>
            <a:ext cx="1128712" cy="766763"/>
            <a:chOff x="4967" y="132"/>
            <a:chExt cx="711" cy="483"/>
          </a:xfrm>
        </p:grpSpPr>
        <p:grpSp>
          <p:nvGrpSpPr>
            <p:cNvPr id="3" name="Group 78"/>
            <p:cNvGrpSpPr>
              <a:grpSpLocks/>
            </p:cNvGrpSpPr>
            <p:nvPr userDrawn="1"/>
          </p:nvGrpSpPr>
          <p:grpSpPr bwMode="auto">
            <a:xfrm>
              <a:off x="5346" y="259"/>
              <a:ext cx="332" cy="356"/>
              <a:chOff x="3742" y="1298"/>
              <a:chExt cx="317" cy="408"/>
            </a:xfrm>
          </p:grpSpPr>
          <p:sp>
            <p:nvSpPr>
              <p:cNvPr id="1100" name="Rectangle 76"/>
              <p:cNvSpPr>
                <a:spLocks noChangeArrowheads="1"/>
              </p:cNvSpPr>
              <p:nvPr userDrawn="1"/>
            </p:nvSpPr>
            <p:spPr bwMode="auto">
              <a:xfrm rot="10800000">
                <a:off x="3742" y="1298"/>
                <a:ext cx="317" cy="408"/>
              </a:xfrm>
              <a:prstGeom prst="rect">
                <a:avLst/>
              </a:prstGeom>
              <a:gradFill rotWithShape="1">
                <a:gsLst>
                  <a:gs pos="0">
                    <a:srgbClr val="F5FAFD"/>
                  </a:gs>
                  <a:gs pos="50000">
                    <a:srgbClr val="65B4E5"/>
                  </a:gs>
                  <a:gs pos="100000">
                    <a:srgbClr val="F5FAF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 userDrawn="1"/>
            </p:nvSpPr>
            <p:spPr bwMode="auto">
              <a:xfrm rot="10800000">
                <a:off x="3784" y="1343"/>
                <a:ext cx="230" cy="3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4" name="Group 98"/>
            <p:cNvGrpSpPr>
              <a:grpSpLocks/>
            </p:cNvGrpSpPr>
            <p:nvPr userDrawn="1"/>
          </p:nvGrpSpPr>
          <p:grpSpPr bwMode="auto">
            <a:xfrm>
              <a:off x="4967" y="132"/>
              <a:ext cx="635" cy="392"/>
              <a:chOff x="4967" y="132"/>
              <a:chExt cx="635" cy="392"/>
            </a:xfrm>
          </p:grpSpPr>
          <p:grpSp>
            <p:nvGrpSpPr>
              <p:cNvPr id="5" name="Group 96"/>
              <p:cNvGrpSpPr>
                <a:grpSpLocks/>
              </p:cNvGrpSpPr>
              <p:nvPr userDrawn="1"/>
            </p:nvGrpSpPr>
            <p:grpSpPr bwMode="auto">
              <a:xfrm>
                <a:off x="4967" y="132"/>
                <a:ext cx="635" cy="392"/>
                <a:chOff x="4967" y="119"/>
                <a:chExt cx="656" cy="405"/>
              </a:xfrm>
            </p:grpSpPr>
            <p:sp>
              <p:nvSpPr>
                <p:cNvPr id="1092" name="Rectangle 68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092" y="-6"/>
                  <a:ext cx="405" cy="656"/>
                </a:xfrm>
                <a:prstGeom prst="rect">
                  <a:avLst/>
                </a:prstGeom>
                <a:gradFill rotWithShape="1">
                  <a:gsLst>
                    <a:gs pos="0">
                      <a:srgbClr val="65B4E5">
                        <a:alpha val="80000"/>
                      </a:srgbClr>
                    </a:gs>
                    <a:gs pos="50000">
                      <a:srgbClr val="F5FAFD"/>
                    </a:gs>
                    <a:gs pos="100000">
                      <a:srgbClr val="65B4E5">
                        <a:alpha val="80000"/>
                      </a:srgbClr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 userDrawn="1"/>
              </p:nvSpPr>
              <p:spPr bwMode="auto">
                <a:xfrm rot="5400000">
                  <a:off x="5150" y="67"/>
                  <a:ext cx="293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</p:grpSp>
          <p:pic>
            <p:nvPicPr>
              <p:cNvPr id="3087" name="Picture 44" descr="kisti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57" y="216"/>
                <a:ext cx="44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6" name="Group 95"/>
          <p:cNvGrpSpPr>
            <a:grpSpLocks/>
          </p:cNvGrpSpPr>
          <p:nvPr userDrawn="1"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07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9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FFA63913-81D1-4B16-8BE2-3B48C94B13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429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Harlow Solid Italic" pitchFamily="82" charset="0"/>
                <a:ea typeface="휴먼견출자수체" pitchFamily="18" charset="-127"/>
              </a:rPr>
              <a:t>Kihyeon Cho</a:t>
            </a:r>
            <a:endParaRPr lang="ko-KR" altLang="en-US" dirty="0">
              <a:latin typeface="Harlow Solid Italic" pitchFamily="82" charset="0"/>
              <a:ea typeface="휴먼견출자수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굴림" charset="-127"/>
              </a:defRPr>
            </a:lvl1pPr>
          </a:lstStyle>
          <a:p>
            <a:endParaRPr lang="en-GB" altLang="ko-KR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ea typeface="굴림" charset="-127"/>
              </a:defRPr>
            </a:lvl1pPr>
          </a:lstStyle>
          <a:p>
            <a:fld id="{2555D0F5-F14E-4767-AB2D-FAF6ED00CE71}" type="slidenum">
              <a:rPr lang="ko-KR" altLang="en-GB"/>
              <a:pPr/>
              <a:t>‹#›</a:t>
            </a:fld>
            <a:endParaRPr lang="en-GB" altLang="ko-KR"/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Master text styles</a:t>
            </a:r>
          </a:p>
          <a:p>
            <a:pPr lvl="1"/>
            <a:r>
              <a:rPr lang="en-GB" altLang="ko-KR" smtClean="0"/>
              <a:t>Second level</a:t>
            </a:r>
          </a:p>
          <a:p>
            <a:pPr lvl="2"/>
            <a:r>
              <a:rPr lang="en-GB" altLang="ko-KR" smtClean="0"/>
              <a:t>Third level</a:t>
            </a:r>
          </a:p>
          <a:p>
            <a:pPr lvl="3"/>
            <a:r>
              <a:rPr lang="en-GB" altLang="ko-KR" smtClean="0"/>
              <a:t>Fourth level</a:t>
            </a:r>
          </a:p>
          <a:p>
            <a:pPr lvl="4"/>
            <a:r>
              <a:rPr lang="en-GB" altLang="ko-KR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671" name="Rectangle 143"/>
          <p:cNvSpPr>
            <a:spLocks noChangeArrowheads="1"/>
          </p:cNvSpPr>
          <p:nvPr userDrawn="1"/>
        </p:nvSpPr>
        <p:spPr bwMode="auto">
          <a:xfrm>
            <a:off x="0" y="0"/>
            <a:ext cx="9144000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44450"/>
            <a:ext cx="873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ctrTitle"/>
          </p:nvPr>
        </p:nvSpPr>
        <p:spPr>
          <a:xfrm>
            <a:off x="1071563" y="1643063"/>
            <a:ext cx="7532687" cy="1957387"/>
          </a:xfrm>
        </p:spPr>
        <p:txBody>
          <a:bodyPr/>
          <a:lstStyle/>
          <a:p>
            <a:r>
              <a:rPr lang="en-US" altLang="ko-KR" dirty="0" smtClean="0"/>
              <a:t>Belle II </a:t>
            </a:r>
            <a:br>
              <a:rPr lang="en-US" altLang="ko-KR" dirty="0" smtClean="0"/>
            </a:br>
            <a:r>
              <a:rPr lang="en-US" altLang="ko-KR" dirty="0" smtClean="0"/>
              <a:t>Data Management System</a:t>
            </a:r>
            <a:endParaRPr lang="ko-KR" altLang="en-US" sz="2000" dirty="0" smtClean="0"/>
          </a:p>
        </p:txBody>
      </p:sp>
      <p:sp>
        <p:nvSpPr>
          <p:cNvPr id="4099" name="부제목 2"/>
          <p:cNvSpPr>
            <a:spLocks noGrp="1"/>
          </p:cNvSpPr>
          <p:nvPr>
            <p:ph type="subTitle" idx="1"/>
          </p:nvPr>
        </p:nvSpPr>
        <p:spPr>
          <a:xfrm>
            <a:off x="428625" y="4357694"/>
            <a:ext cx="8286750" cy="2286016"/>
          </a:xfrm>
        </p:spPr>
        <p:txBody>
          <a:bodyPr/>
          <a:lstStyle/>
          <a:p>
            <a:r>
              <a:rPr lang="en-US" altLang="ko-KR" sz="2000" dirty="0" err="1" smtClean="0"/>
              <a:t>Junghyun</a:t>
            </a:r>
            <a:r>
              <a:rPr lang="en-US" altLang="ko-KR" sz="2000" dirty="0" smtClean="0"/>
              <a:t> Kim, Sunil </a:t>
            </a:r>
            <a:r>
              <a:rPr lang="en-US" altLang="ko-KR" sz="2000" dirty="0" err="1" smtClean="0"/>
              <a:t>Ahn</a:t>
            </a:r>
            <a:r>
              <a:rPr lang="en-US" altLang="ko-KR" sz="2000" dirty="0" smtClean="0"/>
              <a:t> and </a:t>
            </a:r>
            <a:r>
              <a:rPr lang="en-US" altLang="ko-KR" sz="2000" dirty="0" smtClean="0">
                <a:solidFill>
                  <a:srgbClr val="FF3399"/>
                </a:solidFill>
              </a:rPr>
              <a:t>Kihyeon Cho</a:t>
            </a:r>
            <a:r>
              <a:rPr lang="en-US" altLang="ko-KR" sz="2000" baseline="30000" dirty="0" smtClean="0"/>
              <a:t>*</a:t>
            </a:r>
          </a:p>
          <a:p>
            <a:r>
              <a:rPr lang="en-US" altLang="ko-KR" sz="2000" dirty="0" smtClean="0"/>
              <a:t>(on behalf of the Belle II Computing Group) 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*Presenter</a:t>
            </a:r>
          </a:p>
          <a:p>
            <a:r>
              <a:rPr lang="en-US" altLang="ko-KR" sz="2000" dirty="0" smtClean="0"/>
              <a:t>High Energy Physics Team</a:t>
            </a:r>
          </a:p>
          <a:p>
            <a:r>
              <a:rPr lang="en-US" altLang="ko-KR" sz="2000" dirty="0" smtClean="0"/>
              <a:t> KISTI (Korea Institute of Science and Technology Information)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4313" y="219075"/>
            <a:ext cx="5929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 smtClean="0">
                <a:latin typeface="+mj-lt"/>
              </a:rPr>
              <a:t>October 18~22, </a:t>
            </a:r>
            <a:r>
              <a:rPr lang="en-US" altLang="ko-KR" dirty="0">
                <a:latin typeface="+mj-lt"/>
              </a:rPr>
              <a:t>2010</a:t>
            </a:r>
          </a:p>
          <a:p>
            <a:pPr>
              <a:defRPr/>
            </a:pPr>
            <a:r>
              <a:rPr lang="en-US" altLang="ko-KR" dirty="0" smtClean="0">
                <a:latin typeface="+mj-lt"/>
              </a:rPr>
              <a:t>CHEP 2010, Academia </a:t>
            </a:r>
            <a:r>
              <a:rPr lang="en-US" altLang="ko-KR" dirty="0" err="1" smtClean="0">
                <a:latin typeface="+mj-lt"/>
              </a:rPr>
              <a:t>Sinica</a:t>
            </a:r>
            <a:r>
              <a:rPr lang="en-US" altLang="ko-KR" dirty="0" smtClean="0">
                <a:latin typeface="+mj-lt"/>
              </a:rPr>
              <a:t>, Taipei, Taiwan</a:t>
            </a:r>
            <a:endParaRPr lang="en-US" altLang="ko-KR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D62A-F64B-4302-B4CF-BB89124642BF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그룹 106"/>
          <p:cNvGrpSpPr/>
          <p:nvPr/>
        </p:nvGrpSpPr>
        <p:grpSpPr>
          <a:xfrm>
            <a:off x="193152" y="902508"/>
            <a:ext cx="8950848" cy="4883946"/>
            <a:chOff x="193152" y="993326"/>
            <a:chExt cx="8950848" cy="4883946"/>
          </a:xfrm>
        </p:grpSpPr>
        <p:grpSp>
          <p:nvGrpSpPr>
            <p:cNvPr id="2" name="그룹 13"/>
            <p:cNvGrpSpPr/>
            <p:nvPr/>
          </p:nvGrpSpPr>
          <p:grpSpPr>
            <a:xfrm>
              <a:off x="2309535" y="1772816"/>
              <a:ext cx="1440160" cy="1008112"/>
              <a:chOff x="3347864" y="1268760"/>
              <a:chExt cx="1440160" cy="1008112"/>
            </a:xfrm>
          </p:grpSpPr>
          <p:sp>
            <p:nvSpPr>
              <p:cNvPr id="11" name="모서리가 둥근 직사각형 10"/>
              <p:cNvSpPr/>
              <p:nvPr/>
            </p:nvSpPr>
            <p:spPr bwMode="auto">
              <a:xfrm>
                <a:off x="3347864" y="1484784"/>
                <a:ext cx="1440160" cy="792088"/>
              </a:xfrm>
              <a:prstGeom prst="roundRect">
                <a:avLst/>
              </a:prstGeom>
              <a:noFill/>
              <a:ln w="41275" cap="flat" cmpd="dbl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8" name="눈물 방울 7"/>
              <p:cNvSpPr/>
              <p:nvPr/>
            </p:nvSpPr>
            <p:spPr bwMode="auto">
              <a:xfrm>
                <a:off x="3361824" y="1844824"/>
                <a:ext cx="432048" cy="360040"/>
              </a:xfrm>
              <a:prstGeom prst="teardrop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9" name="모서리가 둥근 직사각형 8"/>
              <p:cNvSpPr/>
              <p:nvPr/>
            </p:nvSpPr>
            <p:spPr bwMode="auto">
              <a:xfrm>
                <a:off x="3851920" y="1556792"/>
                <a:ext cx="432048" cy="36004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10" name="순서도: 자기 디스크 9"/>
              <p:cNvSpPr/>
              <p:nvPr/>
            </p:nvSpPr>
            <p:spPr bwMode="auto">
              <a:xfrm>
                <a:off x="4304908" y="1844824"/>
                <a:ext cx="432048" cy="36004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13" name="양쪽 모서리가 둥근 사각형 12"/>
              <p:cNvSpPr/>
              <p:nvPr/>
            </p:nvSpPr>
            <p:spPr bwMode="auto">
              <a:xfrm>
                <a:off x="3621936" y="1268760"/>
                <a:ext cx="864096" cy="216024"/>
              </a:xfrm>
              <a:prstGeom prst="round2Same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b="1" dirty="0" smtClean="0">
                    <a:solidFill>
                      <a:schemeClr val="accent1">
                        <a:lumMod val="25000"/>
                      </a:schemeClr>
                    </a:solidFill>
                    <a:latin typeface="Verdana" pitchFamily="34" charset="0"/>
                    <a:ea typeface="HY울릉도M" pitchFamily="18" charset="-127"/>
                    <a:cs typeface="한컴돋움" pitchFamily="18" charset="2"/>
                  </a:rPr>
                  <a:t>KEK</a:t>
                </a:r>
                <a:endPara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</p:grpSp>
        <p:grpSp>
          <p:nvGrpSpPr>
            <p:cNvPr id="3" name="그룹 14"/>
            <p:cNvGrpSpPr/>
            <p:nvPr/>
          </p:nvGrpSpPr>
          <p:grpSpPr>
            <a:xfrm>
              <a:off x="2597567" y="3429000"/>
              <a:ext cx="1440160" cy="1008112"/>
              <a:chOff x="3347864" y="1268760"/>
              <a:chExt cx="1440160" cy="1008112"/>
            </a:xfrm>
          </p:grpSpPr>
          <p:sp>
            <p:nvSpPr>
              <p:cNvPr id="16" name="모서리가 둥근 직사각형 15"/>
              <p:cNvSpPr/>
              <p:nvPr/>
            </p:nvSpPr>
            <p:spPr bwMode="auto">
              <a:xfrm>
                <a:off x="3347864" y="1484784"/>
                <a:ext cx="1440160" cy="792088"/>
              </a:xfrm>
              <a:prstGeom prst="roundRect">
                <a:avLst/>
              </a:prstGeom>
              <a:solidFill>
                <a:schemeClr val="bg1"/>
              </a:solidFill>
              <a:ln w="41275" cap="flat" cmpd="dbl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19" name="순서도: 자기 디스크 18"/>
              <p:cNvSpPr/>
              <p:nvPr/>
            </p:nvSpPr>
            <p:spPr bwMode="auto">
              <a:xfrm>
                <a:off x="4304908" y="1844824"/>
                <a:ext cx="432048" cy="36004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20" name="양쪽 모서리가 둥근 사각형 19"/>
              <p:cNvSpPr/>
              <p:nvPr/>
            </p:nvSpPr>
            <p:spPr bwMode="auto">
              <a:xfrm>
                <a:off x="3621936" y="1268760"/>
                <a:ext cx="864096" cy="216024"/>
              </a:xfrm>
              <a:prstGeom prst="round2Same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b="1" dirty="0" smtClean="0">
                    <a:solidFill>
                      <a:schemeClr val="accent1">
                        <a:lumMod val="25000"/>
                      </a:schemeClr>
                    </a:solidFill>
                    <a:latin typeface="Verdana" pitchFamily="34" charset="0"/>
                    <a:ea typeface="HY울릉도M" pitchFamily="18" charset="-127"/>
                    <a:cs typeface="한컴돋움" pitchFamily="18" charset="2"/>
                  </a:rPr>
                  <a:t>Grid Site</a:t>
                </a:r>
                <a:endPara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 bwMode="auto">
              <a:xfrm>
                <a:off x="3491880" y="1556792"/>
                <a:ext cx="432048" cy="36004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</p:grpSp>
        <p:grpSp>
          <p:nvGrpSpPr>
            <p:cNvPr id="6" name="그룹 20"/>
            <p:cNvGrpSpPr/>
            <p:nvPr/>
          </p:nvGrpSpPr>
          <p:grpSpPr>
            <a:xfrm>
              <a:off x="5477887" y="3398872"/>
              <a:ext cx="1440160" cy="1008112"/>
              <a:chOff x="3347864" y="1268760"/>
              <a:chExt cx="1440160" cy="1008112"/>
            </a:xfrm>
          </p:grpSpPr>
          <p:sp>
            <p:nvSpPr>
              <p:cNvPr id="22" name="모서리가 둥근 직사각형 21"/>
              <p:cNvSpPr/>
              <p:nvPr/>
            </p:nvSpPr>
            <p:spPr bwMode="auto">
              <a:xfrm>
                <a:off x="3347864" y="1484784"/>
                <a:ext cx="1440160" cy="792088"/>
              </a:xfrm>
              <a:prstGeom prst="roundRect">
                <a:avLst/>
              </a:prstGeom>
              <a:solidFill>
                <a:schemeClr val="bg1"/>
              </a:solidFill>
              <a:ln w="41275" cap="flat" cmpd="dbl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 bwMode="auto">
              <a:xfrm>
                <a:off x="3491880" y="1586920"/>
                <a:ext cx="432048" cy="36004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26" name="양쪽 모서리가 둥근 사각형 25"/>
              <p:cNvSpPr/>
              <p:nvPr/>
            </p:nvSpPr>
            <p:spPr bwMode="auto">
              <a:xfrm>
                <a:off x="3621936" y="1268760"/>
                <a:ext cx="864096" cy="216024"/>
              </a:xfrm>
              <a:prstGeom prst="round2Same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b="1" dirty="0" smtClean="0">
                    <a:solidFill>
                      <a:schemeClr val="accent1">
                        <a:lumMod val="25000"/>
                      </a:schemeClr>
                    </a:solidFill>
                    <a:latin typeface="Verdana" pitchFamily="34" charset="0"/>
                    <a:ea typeface="HY울릉도M" pitchFamily="18" charset="-127"/>
                    <a:cs typeface="한컴돋움" pitchFamily="18" charset="2"/>
                  </a:rPr>
                  <a:t>Grid Site</a:t>
                </a:r>
                <a:endParaRPr kumimoji="1" lang="ko-KR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  <p:sp>
            <p:nvSpPr>
              <p:cNvPr id="25" name="순서도: 자기 디스크 24"/>
              <p:cNvSpPr/>
              <p:nvPr/>
            </p:nvSpPr>
            <p:spPr bwMode="auto">
              <a:xfrm>
                <a:off x="4304908" y="1844824"/>
                <a:ext cx="432048" cy="36004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endParaRPr>
              </a:p>
            </p:txBody>
          </p:sp>
        </p:grpSp>
        <p:sp>
          <p:nvSpPr>
            <p:cNvPr id="28" name="모서리가 둥근 직사각형 27"/>
            <p:cNvSpPr/>
            <p:nvPr/>
          </p:nvSpPr>
          <p:spPr bwMode="auto">
            <a:xfrm>
              <a:off x="611560" y="508518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755576" y="51571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1" name="순서도: 자기 디스크 30"/>
            <p:cNvSpPr/>
            <p:nvPr/>
          </p:nvSpPr>
          <p:spPr bwMode="auto">
            <a:xfrm>
              <a:off x="1544623" y="5419952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2" name="양쪽 모서리가 둥근 사각형 31"/>
            <p:cNvSpPr/>
            <p:nvPr/>
          </p:nvSpPr>
          <p:spPr bwMode="auto">
            <a:xfrm>
              <a:off x="683568" y="4869160"/>
              <a:ext cx="1310104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Local Resources</a:t>
              </a:r>
              <a:endPara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2627784" y="508518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 bwMode="auto">
            <a:xfrm>
              <a:off x="2771800" y="51571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7" name="순서도: 자기 디스크 36"/>
            <p:cNvSpPr/>
            <p:nvPr/>
          </p:nvSpPr>
          <p:spPr bwMode="auto">
            <a:xfrm>
              <a:off x="3584828" y="54452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38" name="양쪽 모서리가 둥근 사각형 37"/>
            <p:cNvSpPr/>
            <p:nvPr/>
          </p:nvSpPr>
          <p:spPr bwMode="auto">
            <a:xfrm>
              <a:off x="2699792" y="4869160"/>
              <a:ext cx="1296144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Local</a:t>
              </a:r>
              <a:r>
                <a:rPr kumimoji="1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Resources</a:t>
              </a:r>
              <a:endPara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4757807" y="508518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 bwMode="auto">
            <a:xfrm>
              <a:off x="4901823" y="51571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3" name="순서도: 자기 디스크 42"/>
            <p:cNvSpPr/>
            <p:nvPr/>
          </p:nvSpPr>
          <p:spPr bwMode="auto">
            <a:xfrm>
              <a:off x="5714851" y="54452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4" name="양쪽 모서리가 둥근 사각형 43"/>
            <p:cNvSpPr/>
            <p:nvPr/>
          </p:nvSpPr>
          <p:spPr bwMode="auto">
            <a:xfrm>
              <a:off x="4829815" y="4869160"/>
              <a:ext cx="1296144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accent1">
                      <a:lumMod val="2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Local Resources</a:t>
              </a:r>
              <a:endParaRPr lang="ko-KR" altLang="en-US" sz="1050" b="1" dirty="0" smtClean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 bwMode="auto">
            <a:xfrm>
              <a:off x="6869407" y="507154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 bwMode="auto">
            <a:xfrm>
              <a:off x="7020272" y="51571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49" name="순서도: 자기 디스크 48"/>
            <p:cNvSpPr/>
            <p:nvPr/>
          </p:nvSpPr>
          <p:spPr bwMode="auto">
            <a:xfrm>
              <a:off x="7833300" y="54452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0" name="양쪽 모서리가 둥근 사각형 49"/>
            <p:cNvSpPr/>
            <p:nvPr/>
          </p:nvSpPr>
          <p:spPr bwMode="auto">
            <a:xfrm>
              <a:off x="6948264" y="4869160"/>
              <a:ext cx="1296144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accent1">
                      <a:lumMod val="2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Local Resources</a:t>
              </a:r>
              <a:endParaRPr lang="ko-KR" altLang="en-US" sz="1050" b="1" dirty="0" smtClean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3" name="모서리가 둥근 사각형 설명선 52"/>
            <p:cNvSpPr/>
            <p:nvPr/>
          </p:nvSpPr>
          <p:spPr bwMode="auto">
            <a:xfrm>
              <a:off x="193152" y="4365104"/>
              <a:ext cx="1224136" cy="504056"/>
            </a:xfrm>
            <a:prstGeom prst="wedgeRoundRectCallout">
              <a:avLst>
                <a:gd name="adj1" fmla="val -3728"/>
                <a:gd name="adj2" fmla="val 11090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b="1" dirty="0" err="1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Ntuple</a:t>
              </a:r>
              <a:r>
                <a:rPr lang="en-US" altLang="ko-KR" sz="11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Analysis</a:t>
              </a:r>
              <a:endPara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5" name="모서리가 둥근 사각형 설명선 54"/>
            <p:cNvSpPr/>
            <p:nvPr/>
          </p:nvSpPr>
          <p:spPr bwMode="auto">
            <a:xfrm>
              <a:off x="1331640" y="3140968"/>
              <a:ext cx="1337935" cy="648072"/>
            </a:xfrm>
            <a:prstGeom prst="wedgeRoundRectCallout">
              <a:avLst>
                <a:gd name="adj1" fmla="val 67516"/>
                <a:gd name="adj2" fmla="val 1295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1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MC</a:t>
              </a:r>
              <a:r>
                <a:rPr kumimoji="1" lang="en-US" altLang="ko-KR" sz="1100" b="1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Production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b="1" baseline="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And</a:t>
              </a:r>
              <a:r>
                <a:rPr lang="en-US" altLang="ko-KR" sz="11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</a:t>
              </a:r>
              <a:r>
                <a:rPr lang="en-US" altLang="ko-KR" sz="1100" b="1" dirty="0" err="1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Ntuple</a:t>
              </a:r>
              <a:r>
                <a:rPr lang="en-US" altLang="ko-KR" sz="11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1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Production</a:t>
              </a:r>
              <a:endPara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6" name="모서리가 둥근 사각형 설명선 55"/>
            <p:cNvSpPr/>
            <p:nvPr/>
          </p:nvSpPr>
          <p:spPr bwMode="auto">
            <a:xfrm>
              <a:off x="2786050" y="1162364"/>
              <a:ext cx="1368152" cy="648072"/>
            </a:xfrm>
            <a:prstGeom prst="wedgeRoundRectCallout">
              <a:avLst>
                <a:gd name="adj1" fmla="val 10534"/>
                <a:gd name="adj2" fmla="val 7852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1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Raw</a:t>
              </a:r>
              <a:r>
                <a:rPr kumimoji="1" lang="en-US" altLang="ko-KR" sz="1100" b="1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Data Storage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b="1" baseline="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And</a:t>
              </a:r>
              <a:r>
                <a:rPr lang="en-US" altLang="ko-KR" sz="11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Processing</a:t>
              </a:r>
              <a:endPara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8" name="구름 57"/>
            <p:cNvSpPr/>
            <p:nvPr/>
          </p:nvSpPr>
          <p:spPr bwMode="auto">
            <a:xfrm>
              <a:off x="7206079" y="3429000"/>
              <a:ext cx="1080120" cy="1008112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 bwMode="auto">
            <a:xfrm>
              <a:off x="7494111" y="3789040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60" name="양쪽 모서리가 둥근 사각형 59"/>
            <p:cNvSpPr/>
            <p:nvPr/>
          </p:nvSpPr>
          <p:spPr bwMode="auto">
            <a:xfrm>
              <a:off x="7380312" y="3573016"/>
              <a:ext cx="648072" cy="144016"/>
            </a:xfrm>
            <a:prstGeom prst="round2Same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Cloud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57" name="모서리가 둥근 사각형 설명선 56"/>
            <p:cNvSpPr/>
            <p:nvPr/>
          </p:nvSpPr>
          <p:spPr bwMode="auto">
            <a:xfrm>
              <a:off x="7740352" y="2780928"/>
              <a:ext cx="1296144" cy="576064"/>
            </a:xfrm>
            <a:prstGeom prst="wedgeRoundRectCallout">
              <a:avLst>
                <a:gd name="adj1" fmla="val -32414"/>
                <a:gd name="adj2" fmla="val 12272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1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MC</a:t>
              </a:r>
              <a:r>
                <a:rPr kumimoji="1" lang="en-US" altLang="ko-KR" sz="1100" b="1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 Production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b="1" baseline="0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(optional)</a:t>
              </a:r>
              <a:endPara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61" name="눈물 방울 60"/>
            <p:cNvSpPr/>
            <p:nvPr/>
          </p:nvSpPr>
          <p:spPr bwMode="auto">
            <a:xfrm>
              <a:off x="7638127" y="1340768"/>
              <a:ext cx="144016" cy="96011"/>
            </a:xfrm>
            <a:prstGeom prst="teardrop">
              <a:avLst/>
            </a:prstGeom>
            <a:solidFill>
              <a:srgbClr val="7030A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 bwMode="auto">
            <a:xfrm>
              <a:off x="7638127" y="1484784"/>
              <a:ext cx="144016" cy="9601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63" name="순서도: 자기 디스크 62"/>
            <p:cNvSpPr/>
            <p:nvPr/>
          </p:nvSpPr>
          <p:spPr bwMode="auto">
            <a:xfrm>
              <a:off x="7638127" y="1628800"/>
              <a:ext cx="144016" cy="144016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84" name="타원 83"/>
            <p:cNvSpPr/>
            <p:nvPr/>
          </p:nvSpPr>
          <p:spPr bwMode="auto">
            <a:xfrm>
              <a:off x="456577" y="1427758"/>
              <a:ext cx="576064" cy="360040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38100" cap="flat" cmpd="thickThin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dirty="0" smtClean="0">
                  <a:solidFill>
                    <a:srgbClr val="7030A0"/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Detector</a:t>
              </a:r>
              <a:endPara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86" name="타원 85"/>
            <p:cNvSpPr/>
            <p:nvPr/>
          </p:nvSpPr>
          <p:spPr bwMode="auto">
            <a:xfrm>
              <a:off x="744609" y="1787798"/>
              <a:ext cx="648072" cy="360040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38100" cap="flat" cmpd="thickThin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dirty="0" smtClean="0">
                  <a:solidFill>
                    <a:srgbClr val="7030A0"/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DAQ</a:t>
              </a:r>
              <a:endPara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87" name="타원 86"/>
            <p:cNvSpPr/>
            <p:nvPr/>
          </p:nvSpPr>
          <p:spPr bwMode="auto">
            <a:xfrm>
              <a:off x="1104649" y="2147838"/>
              <a:ext cx="648072" cy="360040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38100" cap="flat" cmpd="thickThin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dirty="0" smtClean="0">
                  <a:solidFill>
                    <a:srgbClr val="7030A0"/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HLT</a:t>
              </a:r>
              <a:endPara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88" name="타원 87"/>
            <p:cNvSpPr/>
            <p:nvPr/>
          </p:nvSpPr>
          <p:spPr bwMode="auto">
            <a:xfrm>
              <a:off x="1464689" y="2507878"/>
              <a:ext cx="648072" cy="360040"/>
            </a:xfrm>
            <a:prstGeom prst="ellipse">
              <a:avLst/>
            </a:prstGeom>
            <a:solidFill>
              <a:srgbClr val="FF3399"/>
            </a:solidFill>
            <a:ln w="38100" cap="flat" cmpd="thickThin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dirty="0" smtClean="0">
                  <a:solidFill>
                    <a:srgbClr val="7030A0"/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LFC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05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AMGA</a:t>
              </a:r>
              <a:endPara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0" name="왼쪽으로 구부러진 화살표 89"/>
            <p:cNvSpPr/>
            <p:nvPr/>
          </p:nvSpPr>
          <p:spPr bwMode="auto">
            <a:xfrm rot="19033555">
              <a:off x="1035992" y="1226583"/>
              <a:ext cx="252417" cy="532860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2" name="왼쪽으로 구부러진 화살표 91"/>
            <p:cNvSpPr/>
            <p:nvPr/>
          </p:nvSpPr>
          <p:spPr bwMode="auto">
            <a:xfrm rot="19033555">
              <a:off x="1880840" y="2075696"/>
              <a:ext cx="252417" cy="532861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1" name="왼쪽으로 구부러진 화살표 90"/>
            <p:cNvSpPr/>
            <p:nvPr/>
          </p:nvSpPr>
          <p:spPr bwMode="auto">
            <a:xfrm rot="19033555">
              <a:off x="1448792" y="1643649"/>
              <a:ext cx="252417" cy="532860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3" name="왼쪽으로 구부러진 화살표 92"/>
            <p:cNvSpPr/>
            <p:nvPr/>
          </p:nvSpPr>
          <p:spPr bwMode="auto">
            <a:xfrm rot="15010587" flipH="1">
              <a:off x="2110489" y="2616368"/>
              <a:ext cx="271304" cy="532861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4" name="왼쪽으로 구부러진 화살표 93"/>
            <p:cNvSpPr/>
            <p:nvPr/>
          </p:nvSpPr>
          <p:spPr bwMode="auto">
            <a:xfrm rot="15010587">
              <a:off x="2565611" y="1907531"/>
              <a:ext cx="201476" cy="532861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5" name="왼쪽으로 구부러진 화살표 94"/>
            <p:cNvSpPr/>
            <p:nvPr/>
          </p:nvSpPr>
          <p:spPr bwMode="auto">
            <a:xfrm rot="16200000">
              <a:off x="8214191" y="1268760"/>
              <a:ext cx="144016" cy="288032"/>
            </a:xfrm>
            <a:prstGeom prst="curvedLeftArrow">
              <a:avLst>
                <a:gd name="adj1" fmla="val 25000"/>
                <a:gd name="adj2" fmla="val 54886"/>
                <a:gd name="adj3" fmla="val 4231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pic>
          <p:nvPicPr>
            <p:cNvPr id="142337" name="Picture 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125959" y="993326"/>
              <a:ext cx="1398370" cy="1427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순서도: 문서 95"/>
            <p:cNvSpPr/>
            <p:nvPr/>
          </p:nvSpPr>
          <p:spPr bwMode="auto">
            <a:xfrm>
              <a:off x="4541783" y="1874952"/>
              <a:ext cx="576064" cy="504056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AMGA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7" name="순서도: 문서 96"/>
            <p:cNvSpPr/>
            <p:nvPr/>
          </p:nvSpPr>
          <p:spPr bwMode="auto">
            <a:xfrm>
              <a:off x="5703639" y="2564904"/>
              <a:ext cx="576064" cy="504056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DIRAC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8" name="순서도: 문서 97"/>
            <p:cNvSpPr/>
            <p:nvPr/>
          </p:nvSpPr>
          <p:spPr bwMode="auto">
            <a:xfrm>
              <a:off x="5416640" y="2348880"/>
              <a:ext cx="504057" cy="288032"/>
            </a:xfrm>
            <a:prstGeom prst="flowChartDocumen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UI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cxnSp>
          <p:nvCxnSpPr>
            <p:cNvPr id="102" name="직선 화살표 연결선 101"/>
            <p:cNvCxnSpPr/>
            <p:nvPr/>
          </p:nvCxnSpPr>
          <p:spPr bwMode="auto">
            <a:xfrm>
              <a:off x="3173631" y="3897052"/>
              <a:ext cx="597004" cy="108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직선 화살표 연결선 104"/>
            <p:cNvCxnSpPr/>
            <p:nvPr/>
          </p:nvCxnSpPr>
          <p:spPr bwMode="auto">
            <a:xfrm rot="10800000">
              <a:off x="2957607" y="4077072"/>
              <a:ext cx="597004" cy="108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직선 화살표 연결선 107"/>
            <p:cNvCxnSpPr>
              <a:endCxn id="25" idx="1"/>
            </p:cNvCxnSpPr>
            <p:nvPr/>
          </p:nvCxnSpPr>
          <p:spPr bwMode="auto">
            <a:xfrm>
              <a:off x="6053951" y="3897052"/>
              <a:ext cx="597004" cy="77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직선 화살표 연결선 110"/>
            <p:cNvCxnSpPr/>
            <p:nvPr/>
          </p:nvCxnSpPr>
          <p:spPr bwMode="auto">
            <a:xfrm rot="10800000">
              <a:off x="5837927" y="4077072"/>
              <a:ext cx="597004" cy="77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구부러진 연결선 115"/>
            <p:cNvCxnSpPr/>
            <p:nvPr/>
          </p:nvCxnSpPr>
          <p:spPr bwMode="auto">
            <a:xfrm rot="5400000" flipH="1" flipV="1">
              <a:off x="5195731" y="2909880"/>
              <a:ext cx="30128" cy="2880320"/>
            </a:xfrm>
            <a:prstGeom prst="curvedConnector3">
              <a:avLst>
                <a:gd name="adj1" fmla="val -758763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직선 화살표 연결선 118"/>
            <p:cNvCxnSpPr/>
            <p:nvPr/>
          </p:nvCxnSpPr>
          <p:spPr bwMode="auto">
            <a:xfrm>
              <a:off x="3245639" y="2240868"/>
              <a:ext cx="236964" cy="2280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직선 화살표 연결선 120"/>
            <p:cNvCxnSpPr/>
            <p:nvPr/>
          </p:nvCxnSpPr>
          <p:spPr bwMode="auto">
            <a:xfrm rot="16200000" flipH="1">
              <a:off x="2978547" y="3212976"/>
              <a:ext cx="1296144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직선 화살표 연결선 123"/>
            <p:cNvCxnSpPr/>
            <p:nvPr/>
          </p:nvCxnSpPr>
          <p:spPr bwMode="auto">
            <a:xfrm>
              <a:off x="3461663" y="2708920"/>
              <a:ext cx="2982545" cy="12961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직선 화살표 연결선 126"/>
            <p:cNvCxnSpPr>
              <a:stCxn id="59" idx="1"/>
            </p:cNvCxnSpPr>
            <p:nvPr/>
          </p:nvCxnSpPr>
          <p:spPr bwMode="auto">
            <a:xfrm rot="10800000" flipV="1">
              <a:off x="6866979" y="3969060"/>
              <a:ext cx="627132" cy="1858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2" name="직선 화살표 연결선 131"/>
            <p:cNvCxnSpPr>
              <a:stCxn id="31" idx="2"/>
              <a:endCxn id="30" idx="3"/>
            </p:cNvCxnSpPr>
            <p:nvPr/>
          </p:nvCxnSpPr>
          <p:spPr bwMode="auto">
            <a:xfrm rot="10800000">
              <a:off x="1187625" y="5337212"/>
              <a:ext cx="356999" cy="26276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4" name="직선 화살표 연결선 133"/>
            <p:cNvCxnSpPr>
              <a:stCxn id="18" idx="2"/>
              <a:endCxn id="31" idx="1"/>
            </p:cNvCxnSpPr>
            <p:nvPr/>
          </p:nvCxnSpPr>
          <p:spPr bwMode="auto">
            <a:xfrm rot="5400000">
              <a:off x="1687687" y="4150032"/>
              <a:ext cx="1342880" cy="119696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직선 화살표 연결선 136"/>
            <p:cNvCxnSpPr>
              <a:stCxn id="37" idx="2"/>
              <a:endCxn id="36" idx="3"/>
            </p:cNvCxnSpPr>
            <p:nvPr/>
          </p:nvCxnSpPr>
          <p:spPr bwMode="auto">
            <a:xfrm rot="10800000">
              <a:off x="3203848" y="5337212"/>
              <a:ext cx="380980" cy="28803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1" name="직선 화살표 연결선 140"/>
            <p:cNvCxnSpPr>
              <a:stCxn id="18" idx="2"/>
              <a:endCxn id="37" idx="1"/>
            </p:cNvCxnSpPr>
            <p:nvPr/>
          </p:nvCxnSpPr>
          <p:spPr bwMode="auto">
            <a:xfrm rot="16200000" flipH="1">
              <a:off x="2695153" y="4339525"/>
              <a:ext cx="1368152" cy="843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4" name="직선 화살표 연결선 143"/>
            <p:cNvCxnSpPr>
              <a:stCxn id="24" idx="2"/>
            </p:cNvCxnSpPr>
            <p:nvPr/>
          </p:nvCxnSpPr>
          <p:spPr bwMode="auto">
            <a:xfrm rot="5400000">
              <a:off x="4124844" y="3732141"/>
              <a:ext cx="1368152" cy="205801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7" name="직선 화살표 연결선 146"/>
            <p:cNvCxnSpPr>
              <a:endCxn id="43" idx="1"/>
            </p:cNvCxnSpPr>
            <p:nvPr/>
          </p:nvCxnSpPr>
          <p:spPr bwMode="auto">
            <a:xfrm rot="16200000" flipH="1">
              <a:off x="5200325" y="4714674"/>
              <a:ext cx="1368152" cy="9294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직선 화살표 연결선 149"/>
            <p:cNvCxnSpPr>
              <a:stCxn id="24" idx="2"/>
              <a:endCxn id="49" idx="1"/>
            </p:cNvCxnSpPr>
            <p:nvPr/>
          </p:nvCxnSpPr>
          <p:spPr bwMode="auto">
            <a:xfrm rot="16200000" flipH="1">
              <a:off x="6259549" y="3655449"/>
              <a:ext cx="1368152" cy="221139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3" name="직선 화살표 연결선 152"/>
            <p:cNvCxnSpPr/>
            <p:nvPr/>
          </p:nvCxnSpPr>
          <p:spPr bwMode="auto">
            <a:xfrm rot="10800000">
              <a:off x="5333871" y="5301208"/>
              <a:ext cx="380980" cy="28803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4" name="직선 화살표 연결선 153"/>
            <p:cNvCxnSpPr/>
            <p:nvPr/>
          </p:nvCxnSpPr>
          <p:spPr bwMode="auto">
            <a:xfrm rot="10800000">
              <a:off x="7452320" y="5301208"/>
              <a:ext cx="380980" cy="28803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5" name="직선 화살표 연결선 154"/>
            <p:cNvCxnSpPr>
              <a:stCxn id="59" idx="2"/>
            </p:cNvCxnSpPr>
            <p:nvPr/>
          </p:nvCxnSpPr>
          <p:spPr bwMode="auto">
            <a:xfrm rot="16200000" flipH="1">
              <a:off x="7221187" y="4638027"/>
              <a:ext cx="1296144" cy="31824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직선 화살표 연결선 157"/>
            <p:cNvCxnSpPr>
              <a:cxnSpLocks noChangeAspect="1"/>
            </p:cNvCxnSpPr>
            <p:nvPr/>
          </p:nvCxnSpPr>
          <p:spPr bwMode="auto">
            <a:xfrm flipV="1">
              <a:off x="8142183" y="1628800"/>
              <a:ext cx="28429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4" name="직선 화살표 연결선 163"/>
            <p:cNvCxnSpPr/>
            <p:nvPr/>
          </p:nvCxnSpPr>
          <p:spPr bwMode="auto">
            <a:xfrm rot="10800000">
              <a:off x="8091115" y="1772816"/>
              <a:ext cx="288032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직선 화살표 연결선 168"/>
            <p:cNvCxnSpPr/>
            <p:nvPr/>
          </p:nvCxnSpPr>
          <p:spPr bwMode="auto">
            <a:xfrm flipV="1">
              <a:off x="8142183" y="1916832"/>
              <a:ext cx="288032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>
                  <a:lumMod val="60000"/>
                  <a:lumOff val="40000"/>
                  <a:alpha val="58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4" name="TextBox 173"/>
            <p:cNvSpPr txBox="1"/>
            <p:nvPr/>
          </p:nvSpPr>
          <p:spPr>
            <a:xfrm>
              <a:off x="7710135" y="1268760"/>
              <a:ext cx="4539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Tape</a:t>
              </a:r>
              <a:endParaRPr lang="ko-KR" altLang="en-US" sz="900" b="1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719323" y="1412776"/>
              <a:ext cx="4187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CPU</a:t>
              </a:r>
              <a:endParaRPr lang="ko-KR" altLang="en-US" sz="900" b="1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724095" y="1579940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Disk</a:t>
              </a:r>
              <a:endParaRPr lang="ko-KR" altLang="en-US" sz="900" b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374375" y="1303660"/>
              <a:ext cx="6928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Raw Data</a:t>
              </a:r>
              <a:endParaRPr lang="ko-KR" altLang="en-US" sz="900" b="1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8358207" y="1456864"/>
              <a:ext cx="7857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err="1" smtClean="0"/>
                <a:t>mDST</a:t>
              </a:r>
              <a:r>
                <a:rPr lang="en-US" altLang="ko-KR" sz="900" b="1" dirty="0" smtClean="0"/>
                <a:t> Data</a:t>
              </a:r>
              <a:endParaRPr lang="ko-KR" altLang="en-US" sz="9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367395" y="1635780"/>
              <a:ext cx="7136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err="1" smtClean="0"/>
                <a:t>mDST</a:t>
              </a:r>
              <a:r>
                <a:rPr lang="en-US" altLang="ko-KR" sz="900" b="1" dirty="0" smtClean="0"/>
                <a:t> MC</a:t>
              </a:r>
              <a:endParaRPr lang="ko-KR" altLang="en-US" sz="900" b="1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374375" y="1802944"/>
              <a:ext cx="5806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err="1" smtClean="0"/>
                <a:t>Ntuples</a:t>
              </a:r>
              <a:endParaRPr lang="ko-KR" altLang="en-US" sz="900" b="1" dirty="0"/>
            </a:p>
          </p:txBody>
        </p:sp>
        <p:cxnSp>
          <p:nvCxnSpPr>
            <p:cNvPr id="182" name="직선 화살표 연결선 181"/>
            <p:cNvCxnSpPr/>
            <p:nvPr/>
          </p:nvCxnSpPr>
          <p:spPr bwMode="auto">
            <a:xfrm rot="5400000">
              <a:off x="5878571" y="3193275"/>
              <a:ext cx="1554046" cy="92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5" name="직선 화살표 연결선 184"/>
            <p:cNvCxnSpPr/>
            <p:nvPr/>
          </p:nvCxnSpPr>
          <p:spPr bwMode="auto">
            <a:xfrm rot="10800000">
              <a:off x="5117852" y="1916832"/>
              <a:ext cx="1038325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9" name="직선 화살표 연결선 188"/>
            <p:cNvCxnSpPr/>
            <p:nvPr/>
          </p:nvCxnSpPr>
          <p:spPr bwMode="auto">
            <a:xfrm rot="5400000">
              <a:off x="5945940" y="2312877"/>
              <a:ext cx="504054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92" name="직선 화살표 연결선 191"/>
            <p:cNvCxnSpPr>
              <a:endCxn id="26" idx="3"/>
            </p:cNvCxnSpPr>
            <p:nvPr/>
          </p:nvCxnSpPr>
          <p:spPr bwMode="auto">
            <a:xfrm rot="16200000" flipH="1">
              <a:off x="5969132" y="3183997"/>
              <a:ext cx="401918" cy="27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직선 화살표 연결선 203"/>
            <p:cNvCxnSpPr>
              <a:stCxn id="19" idx="2"/>
              <a:endCxn id="18" idx="3"/>
            </p:cNvCxnSpPr>
            <p:nvPr/>
          </p:nvCxnSpPr>
          <p:spPr bwMode="auto">
            <a:xfrm rot="10800000">
              <a:off x="3173631" y="3897052"/>
              <a:ext cx="38098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7" name="직선 화살표 연결선 206"/>
            <p:cNvCxnSpPr>
              <a:stCxn id="25" idx="2"/>
              <a:endCxn id="24" idx="3"/>
            </p:cNvCxnSpPr>
            <p:nvPr/>
          </p:nvCxnSpPr>
          <p:spPr bwMode="auto">
            <a:xfrm rot="10800000">
              <a:off x="6053951" y="3897052"/>
              <a:ext cx="380980" cy="2579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6572835" y="2636912"/>
              <a:ext cx="369332" cy="999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1">
                      <a:lumMod val="50000"/>
                    </a:schemeClr>
                  </a:solidFill>
                </a:rPr>
                <a:t>Data Tools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140787" y="2348880"/>
              <a:ext cx="369332" cy="999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1">
                      <a:lumMod val="50000"/>
                    </a:schemeClr>
                  </a:solidFill>
                </a:rPr>
                <a:t>Data Tools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17584146">
              <a:off x="4412353" y="2567848"/>
              <a:ext cx="369332" cy="999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Data Tools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20840501">
              <a:off x="3525070" y="2879571"/>
              <a:ext cx="353943" cy="999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Data Tools</a:t>
              </a:r>
              <a:endParaRPr lang="ko-KR" alt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순서도: 수행의 시작/종료 129"/>
            <p:cNvSpPr/>
            <p:nvPr/>
          </p:nvSpPr>
          <p:spPr bwMode="auto">
            <a:xfrm>
              <a:off x="7020272" y="2060848"/>
              <a:ext cx="1080120" cy="216024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10000"/>
                    </a:schemeClr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Client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131" name="순서도: 문서 130"/>
            <p:cNvSpPr/>
            <p:nvPr/>
          </p:nvSpPr>
          <p:spPr bwMode="auto">
            <a:xfrm>
              <a:off x="7246024" y="2276872"/>
              <a:ext cx="648072" cy="288032"/>
            </a:xfrm>
            <a:prstGeom prst="flowChartDocumen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gbast2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</p:grpSp>
      <p:sp>
        <p:nvSpPr>
          <p:cNvPr id="101" name="제목 4"/>
          <p:cNvSpPr txBox="1">
            <a:spLocks/>
          </p:cNvSpPr>
          <p:nvPr/>
        </p:nvSpPr>
        <p:spPr bwMode="auto">
          <a:xfrm>
            <a:off x="428596" y="285728"/>
            <a:ext cx="85725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interface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HLT and Storage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=&gt; To apply AMGA</a:t>
            </a:r>
            <a:endParaRPr kumimoji="1" lang="ko-KR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" name="내용 개체 틀 6"/>
          <p:cNvSpPr>
            <a:spLocks noGrp="1"/>
          </p:cNvSpPr>
          <p:nvPr>
            <p:ph idx="1"/>
          </p:nvPr>
        </p:nvSpPr>
        <p:spPr>
          <a:xfrm>
            <a:off x="1214414" y="5715016"/>
            <a:ext cx="7572428" cy="1071546"/>
          </a:xfrm>
        </p:spPr>
        <p:txBody>
          <a:bodyPr/>
          <a:lstStyle/>
          <a:p>
            <a:r>
              <a:rPr lang="en-US" altLang="ko-KR" sz="1600" dirty="0" smtClean="0"/>
              <a:t>We assume two files/sec for both reading and writing for AMGA.</a:t>
            </a:r>
          </a:p>
          <a:p>
            <a:r>
              <a:rPr lang="en-US" altLang="ko-KR" sz="1600" dirty="0" smtClean="0"/>
              <a:t>Read-write </a:t>
            </a:r>
            <a:r>
              <a:rPr lang="en-US" altLang="ko-KR" sz="1600" dirty="0" smtClean="0"/>
              <a:t>optimization for meta-data</a:t>
            </a:r>
          </a:p>
          <a:p>
            <a:pPr lvl="1"/>
            <a:r>
              <a:rPr lang="en-US" altLang="ko-KR" sz="1400" dirty="0" smtClean="0"/>
              <a:t>Generating for writing only 400 files/sec</a:t>
            </a:r>
          </a:p>
          <a:p>
            <a:pPr lvl="1"/>
            <a:r>
              <a:rPr lang="en-US" altLang="ko-KR" sz="1400" dirty="0" smtClean="0"/>
              <a:t>To test reading </a:t>
            </a:r>
            <a:r>
              <a:rPr lang="en-US" altLang="ko-KR" sz="1400" dirty="0" smtClean="0"/>
              <a:t>p</a:t>
            </a:r>
            <a:r>
              <a:rPr lang="en-US" altLang="ko-KR" sz="1400" dirty="0" smtClean="0"/>
              <a:t>erformance for </a:t>
            </a:r>
            <a:r>
              <a:rPr lang="en-US" altLang="ko-KR" sz="1400" dirty="0" smtClean="0"/>
              <a:t>1Hz, 2Hz, 10Hz, 50Hz and 100 Hz</a:t>
            </a:r>
          </a:p>
          <a:p>
            <a:pPr lvl="1"/>
            <a:endParaRPr lang="en-US" altLang="ko-KR" sz="1800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1214414" y="1142985"/>
            <a:ext cx="7858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30kHz</a:t>
            </a:r>
            <a:endParaRPr lang="ko-KR" alt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500166" y="1651803"/>
            <a:ext cx="7858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6kHz</a:t>
            </a:r>
            <a:endParaRPr lang="ko-KR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Plan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DIRAC development </a:t>
            </a:r>
            <a:r>
              <a:rPr lang="en-US" altLang="ko-KR" dirty="0" err="1" smtClean="0">
                <a:solidFill>
                  <a:srgbClr val="000000"/>
                </a:solidFill>
                <a:ea typeface="굴림" charset="-127"/>
              </a:rPr>
              <a:t>env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. 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~ 1 month</a:t>
            </a:r>
            <a:r>
              <a:rPr lang="en-US" altLang="ko-KR" sz="3600" dirty="0" smtClean="0">
                <a:solidFill>
                  <a:srgbClr val="000000"/>
                </a:solidFill>
                <a:ea typeface="굴림" charset="-127"/>
                <a:sym typeface="Webdings" pitchFamily="18" charset="2"/>
              </a:rPr>
              <a:t></a:t>
            </a: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Data registration with AMGA ~ 3 months</a:t>
            </a: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AMGA integration ~ 3 months </a:t>
            </a: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Data tools ~ 6 months</a:t>
            </a: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DAQ integration ~ 6 months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78B1A-A618-4EC6-AF92-8923CD6996F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 smtClean="0"/>
          </a:p>
        </p:txBody>
      </p:sp>
      <p:sp>
        <p:nvSpPr>
          <p:cNvPr id="22531" name="내용 개체 틀 5"/>
          <p:cNvSpPr>
            <a:spLocks noGrp="1"/>
          </p:cNvSpPr>
          <p:nvPr>
            <p:ph idx="1"/>
          </p:nvPr>
        </p:nvSpPr>
        <p:spPr>
          <a:xfrm>
            <a:off x="611560" y="1196752"/>
            <a:ext cx="8532440" cy="4525963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en-US" altLang="ko-KR" dirty="0" smtClean="0">
                <a:ea typeface="굴림" pitchFamily="50" charset="-127"/>
              </a:rPr>
              <a:t>At the Belle II experiment, in order to handle 50 times more data of Belle, we have constructed Belle II Data Handling system based on </a:t>
            </a:r>
            <a:r>
              <a:rPr lang="en-US" altLang="ko-KR" dirty="0" smtClean="0">
                <a:ea typeface="굴림" pitchFamily="50" charset="-127"/>
              </a:rPr>
              <a:t>grids.</a:t>
            </a:r>
            <a:endParaRPr lang="en-US" altLang="ko-KR" dirty="0" smtClean="0">
              <a:ea typeface="굴림" pitchFamily="50" charset="-12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ko-KR" dirty="0" smtClean="0"/>
              <a:t>We have tested the Large Scale DH with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sz="2800" dirty="0" smtClean="0"/>
              <a:t>Belle Data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ko-KR" sz="2800" dirty="0" smtClean="0"/>
              <a:t>Belle II Data (Random)</a:t>
            </a:r>
          </a:p>
          <a:p>
            <a:pPr>
              <a:buBlip>
                <a:blip r:embed="rId2"/>
              </a:buBlip>
            </a:pPr>
            <a:r>
              <a:rPr lang="en-US" altLang="ko-KR" dirty="0" smtClean="0"/>
              <a:t>We are applying AMGA at HLT.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We are </a:t>
            </a:r>
            <a:r>
              <a:rPr lang="en-US" altLang="ko-KR" dirty="0" smtClean="0"/>
              <a:t>also integrating </a:t>
            </a:r>
            <a:r>
              <a:rPr lang="en-US" altLang="ko-KR" dirty="0" smtClean="0"/>
              <a:t>AMGA with DIRAC. 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91B73-A370-4391-98A2-752172166D85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smtClean="0"/>
              <a:t>Thank you.</a:t>
            </a:r>
            <a:endParaRPr lang="ko-KR" altLang="en-US" smtClean="0"/>
          </a:p>
        </p:txBody>
      </p:sp>
      <p:sp>
        <p:nvSpPr>
          <p:cNvPr id="26627" name="부제목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ko-KR" smtClean="0"/>
              <a:t>cho@kisti.re.kr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BA8D3-9E6A-4263-BCC6-9FBA80174223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제목 4"/>
          <p:cNvSpPr>
            <a:spLocks noGrp="1"/>
          </p:cNvSpPr>
          <p:nvPr>
            <p:ph type="title"/>
          </p:nvPr>
        </p:nvSpPr>
        <p:spPr>
          <a:xfrm>
            <a:off x="346075" y="174625"/>
            <a:ext cx="7754938" cy="647700"/>
          </a:xfrm>
        </p:spPr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173059" name="내용 개체 틀 5"/>
          <p:cNvSpPr>
            <a:spLocks noGrp="1"/>
          </p:cNvSpPr>
          <p:nvPr>
            <p:ph idx="1"/>
          </p:nvPr>
        </p:nvSpPr>
        <p:spPr>
          <a:xfrm>
            <a:off x="323850" y="980728"/>
            <a:ext cx="8229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Belle II Experiment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Belle II Data Handling System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dirty="0" smtClean="0"/>
              <a:t>Meta-data system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dirty="0" smtClean="0"/>
              <a:t>Data cache system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ko-KR" dirty="0" smtClean="0"/>
              <a:t>To test Large Scale Data Handling </a:t>
            </a:r>
          </a:p>
          <a:p>
            <a:pPr lvl="2">
              <a:buBlip>
                <a:blip r:embed="rId3"/>
              </a:buBlip>
            </a:pPr>
            <a:r>
              <a:rPr lang="en-US" altLang="ko-KR" dirty="0" smtClean="0"/>
              <a:t>With Belle Data </a:t>
            </a:r>
          </a:p>
          <a:p>
            <a:pPr lvl="2">
              <a:buBlip>
                <a:blip r:embed="rId3"/>
              </a:buBlip>
            </a:pPr>
            <a:r>
              <a:rPr lang="en-US" altLang="ko-KR" dirty="0" smtClean="0"/>
              <a:t>With Belle II Data (Random data)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The interaction between HLT and Storage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ko-KR" dirty="0" smtClean="0"/>
              <a:t>Summary</a:t>
            </a:r>
          </a:p>
          <a:p>
            <a:pPr lvl="1">
              <a:buFontTx/>
              <a:buBlip>
                <a:blip r:embed="rId2"/>
              </a:buBlip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ADC51-E739-480E-BCBB-7D5D2B8C806A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C:\Documents and Settings\임매력\바탕 화면\뿅\무제-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314326" y="273627"/>
            <a:ext cx="819150" cy="1017010"/>
          </a:xfrm>
          <a:prstGeom prst="rect">
            <a:avLst/>
          </a:prstGeom>
          <a:noFill/>
        </p:spPr>
      </p:pic>
      <p:pic>
        <p:nvPicPr>
          <p:cNvPr id="137220" name="Picture 14" descr="belle_detec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35"/>
          <a:stretch>
            <a:fillRect/>
          </a:stretch>
        </p:blipFill>
        <p:spPr bwMode="auto">
          <a:xfrm>
            <a:off x="0" y="2997200"/>
            <a:ext cx="35290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4" descr="belle_detec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30"/>
          <a:stretch>
            <a:fillRect/>
          </a:stretch>
        </p:blipFill>
        <p:spPr bwMode="auto">
          <a:xfrm>
            <a:off x="5991225" y="515938"/>
            <a:ext cx="315277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34988" y="1543050"/>
          <a:ext cx="5569551" cy="190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7"/>
                <a:gridCol w="1856517"/>
                <a:gridCol w="1856517"/>
              </a:tblGrid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Belle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Belle II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1998~2010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Schedule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2014~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 ab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ko-KR" alt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Luminosity</a:t>
                      </a:r>
                      <a:endParaRPr lang="ko-KR" alt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50 ab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ko-KR" alt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Billion 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 events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50 Billion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CP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measurement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Goal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New Physics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248" name="TextBox 15"/>
          <p:cNvSpPr txBox="1">
            <a:spLocks noChangeArrowheads="1"/>
          </p:cNvSpPr>
          <p:nvPr/>
        </p:nvSpPr>
        <p:spPr bwMode="auto">
          <a:xfrm>
            <a:off x="3182938" y="4975225"/>
            <a:ext cx="121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Belle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49" name="TextBox 16"/>
          <p:cNvSpPr txBox="1">
            <a:spLocks noChangeArrowheads="1"/>
          </p:cNvSpPr>
          <p:nvPr/>
        </p:nvSpPr>
        <p:spPr bwMode="auto">
          <a:xfrm>
            <a:off x="6732240" y="3501008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latin typeface="Arial" pitchFamily="34" charset="0"/>
                <a:cs typeface="Arial" pitchFamily="34" charset="0"/>
              </a:rPr>
              <a:t>Belle II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84C3F0-61CF-4A85-8FB5-5188D6336F4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137251" name="제목 1"/>
          <p:cNvSpPr>
            <a:spLocks noGrp="1"/>
          </p:cNvSpPr>
          <p:nvPr>
            <p:ph type="title"/>
          </p:nvPr>
        </p:nvSpPr>
        <p:spPr>
          <a:xfrm>
            <a:off x="1114945" y="188640"/>
            <a:ext cx="7129463" cy="647700"/>
          </a:xfrm>
        </p:spPr>
        <p:txBody>
          <a:bodyPr/>
          <a:lstStyle/>
          <a:p>
            <a:pPr algn="ctr"/>
            <a:r>
              <a:rPr lang="en-US" altLang="ko-KR" dirty="0" smtClean="0"/>
              <a:t>Belle vs. Belle II</a:t>
            </a:r>
            <a:r>
              <a:rPr lang="ko-KR" altLang="en-US" dirty="0" smtClean="0"/>
              <a:t> </a:t>
            </a:r>
          </a:p>
        </p:txBody>
      </p:sp>
      <p:pic>
        <p:nvPicPr>
          <p:cNvPr id="11" name="그림 10" descr="belle2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-1"/>
            <a:ext cx="1152128" cy="936105"/>
          </a:xfrm>
          <a:prstGeom prst="rect">
            <a:avLst/>
          </a:prstGeom>
        </p:spPr>
      </p:pic>
      <p:pic>
        <p:nvPicPr>
          <p:cNvPr id="12" name="그림 11" descr="B-logo-smal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259632" cy="9669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5896" y="40770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To handle 50 times more data and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to use grids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HY울릉도M"/>
                <a:ea typeface="HY울릉도M"/>
                <a:cs typeface="Arial" pitchFamily="34" charset="0"/>
              </a:rPr>
              <a:t>⇒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New data handling system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/>
        </p:nvGraphicFramePr>
        <p:xfrm>
          <a:off x="2770615" y="2714620"/>
          <a:ext cx="229749" cy="285752"/>
        </p:xfrm>
        <a:graphic>
          <a:graphicData uri="http://schemas.openxmlformats.org/presentationml/2006/ole">
            <p:oleObj spid="_x0000_s1026" name="수식" r:id="rId8" imgW="253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3"/>
          <p:cNvGrpSpPr/>
          <p:nvPr/>
        </p:nvGrpSpPr>
        <p:grpSpPr>
          <a:xfrm>
            <a:off x="2309535" y="1681998"/>
            <a:ext cx="1440160" cy="1008112"/>
            <a:chOff x="3347864" y="1268760"/>
            <a:chExt cx="1440160" cy="1008112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3347864" y="1484784"/>
              <a:ext cx="1440160" cy="792088"/>
            </a:xfrm>
            <a:prstGeom prst="roundRect">
              <a:avLst/>
            </a:prstGeom>
            <a:noFill/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8" name="눈물 방울 7"/>
            <p:cNvSpPr/>
            <p:nvPr/>
          </p:nvSpPr>
          <p:spPr bwMode="auto">
            <a:xfrm>
              <a:off x="3361824" y="1844824"/>
              <a:ext cx="432048" cy="360040"/>
            </a:xfrm>
            <a:prstGeom prst="teardrop">
              <a:avLst/>
            </a:prstGeom>
            <a:solidFill>
              <a:srgbClr val="7030A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3851920" y="15567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10" name="순서도: 자기 디스크 9"/>
            <p:cNvSpPr/>
            <p:nvPr/>
          </p:nvSpPr>
          <p:spPr bwMode="auto">
            <a:xfrm>
              <a:off x="4304908" y="18448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13" name="양쪽 모서리가 둥근 사각형 12"/>
            <p:cNvSpPr/>
            <p:nvPr/>
          </p:nvSpPr>
          <p:spPr bwMode="auto">
            <a:xfrm>
              <a:off x="3621936" y="1268760"/>
              <a:ext cx="864096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 smtClean="0">
                  <a:solidFill>
                    <a:schemeClr val="accent1">
                      <a:lumMod val="2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KEK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</p:grpSp>
      <p:grpSp>
        <p:nvGrpSpPr>
          <p:cNvPr id="4" name="그룹 14"/>
          <p:cNvGrpSpPr/>
          <p:nvPr/>
        </p:nvGrpSpPr>
        <p:grpSpPr>
          <a:xfrm>
            <a:off x="2597567" y="3338182"/>
            <a:ext cx="1440160" cy="1008112"/>
            <a:chOff x="3347864" y="1268760"/>
            <a:chExt cx="1440160" cy="1008112"/>
          </a:xfrm>
        </p:grpSpPr>
        <p:sp>
          <p:nvSpPr>
            <p:cNvPr id="16" name="모서리가 둥근 직사각형 15"/>
            <p:cNvSpPr/>
            <p:nvPr/>
          </p:nvSpPr>
          <p:spPr bwMode="auto">
            <a:xfrm>
              <a:off x="3347864" y="148478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19" name="순서도: 자기 디스크 18"/>
            <p:cNvSpPr/>
            <p:nvPr/>
          </p:nvSpPr>
          <p:spPr bwMode="auto">
            <a:xfrm>
              <a:off x="4304908" y="18448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20" name="양쪽 모서리가 둥근 사각형 19"/>
            <p:cNvSpPr/>
            <p:nvPr/>
          </p:nvSpPr>
          <p:spPr bwMode="auto">
            <a:xfrm>
              <a:off x="3621936" y="1268760"/>
              <a:ext cx="864096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 smtClean="0">
                  <a:solidFill>
                    <a:schemeClr val="accent1">
                      <a:lumMod val="2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Grid Site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491880" y="1556792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</p:grpSp>
      <p:grpSp>
        <p:nvGrpSpPr>
          <p:cNvPr id="5" name="그룹 20"/>
          <p:cNvGrpSpPr/>
          <p:nvPr/>
        </p:nvGrpSpPr>
        <p:grpSpPr>
          <a:xfrm>
            <a:off x="5477887" y="3308054"/>
            <a:ext cx="1440160" cy="1008112"/>
            <a:chOff x="3347864" y="1268760"/>
            <a:chExt cx="1440160" cy="1008112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3347864" y="1484784"/>
              <a:ext cx="1440160" cy="792088"/>
            </a:xfrm>
            <a:prstGeom prst="roundRect">
              <a:avLst/>
            </a:prstGeom>
            <a:solidFill>
              <a:schemeClr val="bg1"/>
            </a:solidFill>
            <a:ln w="41275" cap="flat" cmpd="dbl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3491880" y="1586920"/>
              <a:ext cx="432048" cy="36004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26" name="양쪽 모서리가 둥근 사각형 25"/>
            <p:cNvSpPr/>
            <p:nvPr/>
          </p:nvSpPr>
          <p:spPr bwMode="auto">
            <a:xfrm>
              <a:off x="3621936" y="1268760"/>
              <a:ext cx="864096" cy="216024"/>
            </a:xfrm>
            <a:prstGeom prst="round2Same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 smtClean="0">
                  <a:solidFill>
                    <a:schemeClr val="accent1">
                      <a:lumMod val="25000"/>
                    </a:schemeClr>
                  </a:solidFill>
                  <a:latin typeface="Verdana" pitchFamily="34" charset="0"/>
                  <a:ea typeface="HY울릉도M" pitchFamily="18" charset="-127"/>
                  <a:cs typeface="한컴돋움" pitchFamily="18" charset="2"/>
                </a:rPr>
                <a:t>Grid Site</a:t>
              </a:r>
              <a:endPara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 bwMode="auto">
            <a:xfrm>
              <a:off x="4304908" y="1844824"/>
              <a:ext cx="432048" cy="36004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 bwMode="auto">
          <a:xfrm>
            <a:off x="611560" y="4994366"/>
            <a:ext cx="1440160" cy="792088"/>
          </a:xfrm>
          <a:prstGeom prst="roundRect">
            <a:avLst/>
          </a:prstGeom>
          <a:solidFill>
            <a:schemeClr val="bg1"/>
          </a:solidFill>
          <a:ln w="41275" cap="flat" cmpd="dbl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755576" y="5066374"/>
            <a:ext cx="43204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1" name="순서도: 자기 디스크 30"/>
          <p:cNvSpPr/>
          <p:nvPr/>
        </p:nvSpPr>
        <p:spPr bwMode="auto">
          <a:xfrm>
            <a:off x="1544623" y="5329134"/>
            <a:ext cx="432048" cy="36004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2" name="양쪽 모서리가 둥근 사각형 31"/>
          <p:cNvSpPr/>
          <p:nvPr/>
        </p:nvSpPr>
        <p:spPr bwMode="auto">
          <a:xfrm>
            <a:off x="683568" y="4778342"/>
            <a:ext cx="1310104" cy="216024"/>
          </a:xfrm>
          <a:prstGeom prst="round2Same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Local Resources</a:t>
            </a:r>
            <a:endParaRPr kumimoji="1" lang="ko-KR" altLang="en-US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2627784" y="4994366"/>
            <a:ext cx="1440160" cy="792088"/>
          </a:xfrm>
          <a:prstGeom prst="roundRect">
            <a:avLst/>
          </a:prstGeom>
          <a:solidFill>
            <a:schemeClr val="bg1"/>
          </a:solidFill>
          <a:ln w="41275" cap="flat" cmpd="dbl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2771800" y="5066374"/>
            <a:ext cx="43204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7" name="순서도: 자기 디스크 36"/>
          <p:cNvSpPr/>
          <p:nvPr/>
        </p:nvSpPr>
        <p:spPr bwMode="auto">
          <a:xfrm>
            <a:off x="3584828" y="5354406"/>
            <a:ext cx="432048" cy="36004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38" name="양쪽 모서리가 둥근 사각형 37"/>
          <p:cNvSpPr/>
          <p:nvPr/>
        </p:nvSpPr>
        <p:spPr bwMode="auto">
          <a:xfrm>
            <a:off x="2699792" y="4778342"/>
            <a:ext cx="1296144" cy="216024"/>
          </a:xfrm>
          <a:prstGeom prst="round2Same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Local</a:t>
            </a:r>
            <a:r>
              <a:rPr kumimoji="1" lang="en-US" altLang="ko-KR" sz="105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 Resources</a:t>
            </a:r>
            <a:endParaRPr kumimoji="1" lang="ko-KR" altLang="en-US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4757807" y="4994366"/>
            <a:ext cx="1440160" cy="792088"/>
          </a:xfrm>
          <a:prstGeom prst="roundRect">
            <a:avLst/>
          </a:prstGeom>
          <a:solidFill>
            <a:schemeClr val="bg1"/>
          </a:solidFill>
          <a:ln w="41275" cap="flat" cmpd="dbl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4901823" y="5066374"/>
            <a:ext cx="43204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3" name="순서도: 자기 디스크 42"/>
          <p:cNvSpPr/>
          <p:nvPr/>
        </p:nvSpPr>
        <p:spPr bwMode="auto">
          <a:xfrm>
            <a:off x="5714851" y="5354406"/>
            <a:ext cx="432048" cy="36004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4" name="양쪽 모서리가 둥근 사각형 43"/>
          <p:cNvSpPr/>
          <p:nvPr/>
        </p:nvSpPr>
        <p:spPr bwMode="auto">
          <a:xfrm>
            <a:off x="4829815" y="4778342"/>
            <a:ext cx="1296144" cy="216024"/>
          </a:xfrm>
          <a:prstGeom prst="round2Same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50" b="1" dirty="0" smtClean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Local Resources</a:t>
            </a:r>
            <a:endParaRPr lang="ko-KR" altLang="en-US" sz="1050" b="1" dirty="0" smtClean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6869407" y="4980726"/>
            <a:ext cx="1440160" cy="792088"/>
          </a:xfrm>
          <a:prstGeom prst="roundRect">
            <a:avLst/>
          </a:prstGeom>
          <a:solidFill>
            <a:schemeClr val="bg1"/>
          </a:solidFill>
          <a:ln w="41275" cap="flat" cmpd="dbl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8" name="모서리가 둥근 직사각형 47"/>
          <p:cNvSpPr/>
          <p:nvPr/>
        </p:nvSpPr>
        <p:spPr bwMode="auto">
          <a:xfrm>
            <a:off x="7020272" y="5066374"/>
            <a:ext cx="43204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49" name="순서도: 자기 디스크 48"/>
          <p:cNvSpPr/>
          <p:nvPr/>
        </p:nvSpPr>
        <p:spPr bwMode="auto">
          <a:xfrm>
            <a:off x="7833300" y="5354406"/>
            <a:ext cx="432048" cy="36004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0" name="양쪽 모서리가 둥근 사각형 49"/>
          <p:cNvSpPr/>
          <p:nvPr/>
        </p:nvSpPr>
        <p:spPr bwMode="auto">
          <a:xfrm>
            <a:off x="6948264" y="4778342"/>
            <a:ext cx="1296144" cy="216024"/>
          </a:xfrm>
          <a:prstGeom prst="round2Same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50" b="1" dirty="0" smtClean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Local Resources</a:t>
            </a:r>
            <a:endParaRPr lang="ko-KR" altLang="en-US" sz="1050" b="1" dirty="0" smtClean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3" name="모서리가 둥근 사각형 설명선 52"/>
          <p:cNvSpPr/>
          <p:nvPr/>
        </p:nvSpPr>
        <p:spPr bwMode="auto">
          <a:xfrm>
            <a:off x="193152" y="4274286"/>
            <a:ext cx="1224136" cy="504056"/>
          </a:xfrm>
          <a:prstGeom prst="wedgeRoundRectCallout">
            <a:avLst>
              <a:gd name="adj1" fmla="val -3728"/>
              <a:gd name="adj2" fmla="val 11090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Ntuple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Analysis</a:t>
            </a:r>
            <a:endParaRPr kumimoji="1" lang="ko-KR" altLang="en-US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5" name="모서리가 둥근 사각형 설명선 54"/>
          <p:cNvSpPr/>
          <p:nvPr/>
        </p:nvSpPr>
        <p:spPr bwMode="auto">
          <a:xfrm>
            <a:off x="1331640" y="3050150"/>
            <a:ext cx="1337935" cy="648072"/>
          </a:xfrm>
          <a:prstGeom prst="wedgeRoundRectCallout">
            <a:avLst>
              <a:gd name="adj1" fmla="val 67516"/>
              <a:gd name="adj2" fmla="val 1295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MC</a:t>
            </a:r>
            <a:r>
              <a:rPr kumimoji="1" lang="en-US" altLang="ko-KR" sz="11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 Production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baseline="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And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 </a:t>
            </a:r>
            <a:r>
              <a:rPr lang="en-US" altLang="ko-KR" sz="1100" b="1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Ntuple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Production</a:t>
            </a:r>
            <a:endParaRPr kumimoji="1" lang="ko-KR" altLang="en-US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6" name="모서리가 둥근 사각형 설명선 55"/>
          <p:cNvSpPr/>
          <p:nvPr/>
        </p:nvSpPr>
        <p:spPr bwMode="auto">
          <a:xfrm>
            <a:off x="1547664" y="1033926"/>
            <a:ext cx="1368152" cy="648072"/>
          </a:xfrm>
          <a:prstGeom prst="wedgeRoundRectCallout">
            <a:avLst>
              <a:gd name="adj1" fmla="val 39177"/>
              <a:gd name="adj2" fmla="val 711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Raw</a:t>
            </a:r>
            <a:r>
              <a:rPr kumimoji="1" lang="en-US" altLang="ko-KR" sz="11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 Data Storage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baseline="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And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 Processing</a:t>
            </a:r>
            <a:endParaRPr kumimoji="1" lang="ko-KR" altLang="en-US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8" name="구름 57"/>
          <p:cNvSpPr/>
          <p:nvPr/>
        </p:nvSpPr>
        <p:spPr bwMode="auto">
          <a:xfrm>
            <a:off x="7206079" y="3338182"/>
            <a:ext cx="1080120" cy="1008112"/>
          </a:xfrm>
          <a:prstGeom prst="clou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9" name="모서리가 둥근 직사각형 58"/>
          <p:cNvSpPr/>
          <p:nvPr/>
        </p:nvSpPr>
        <p:spPr bwMode="auto">
          <a:xfrm>
            <a:off x="7494111" y="3698222"/>
            <a:ext cx="43204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60" name="양쪽 모서리가 둥근 사각형 59"/>
          <p:cNvSpPr/>
          <p:nvPr/>
        </p:nvSpPr>
        <p:spPr bwMode="auto">
          <a:xfrm>
            <a:off x="7380312" y="3482198"/>
            <a:ext cx="648072" cy="144016"/>
          </a:xfrm>
          <a:prstGeom prst="round2Same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Cloud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57" name="모서리가 둥근 사각형 설명선 56"/>
          <p:cNvSpPr/>
          <p:nvPr/>
        </p:nvSpPr>
        <p:spPr bwMode="auto">
          <a:xfrm>
            <a:off x="7740352" y="2690110"/>
            <a:ext cx="1296144" cy="576064"/>
          </a:xfrm>
          <a:prstGeom prst="wedgeRoundRectCallout">
            <a:avLst>
              <a:gd name="adj1" fmla="val -32414"/>
              <a:gd name="adj2" fmla="val 12272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MC</a:t>
            </a:r>
            <a:r>
              <a:rPr kumimoji="1" lang="en-US" altLang="ko-KR" sz="11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 Production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baseline="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(optional)</a:t>
            </a:r>
            <a:endParaRPr kumimoji="1" lang="ko-KR" altLang="en-US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61" name="눈물 방울 60"/>
          <p:cNvSpPr/>
          <p:nvPr/>
        </p:nvSpPr>
        <p:spPr bwMode="auto">
          <a:xfrm>
            <a:off x="7638127" y="1249950"/>
            <a:ext cx="144016" cy="96011"/>
          </a:xfrm>
          <a:prstGeom prst="teardrop">
            <a:avLst/>
          </a:prstGeom>
          <a:solidFill>
            <a:srgbClr val="7030A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62" name="모서리가 둥근 직사각형 61"/>
          <p:cNvSpPr/>
          <p:nvPr/>
        </p:nvSpPr>
        <p:spPr bwMode="auto">
          <a:xfrm>
            <a:off x="7638127" y="1393966"/>
            <a:ext cx="144016" cy="9601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63" name="순서도: 자기 디스크 62"/>
          <p:cNvSpPr/>
          <p:nvPr/>
        </p:nvSpPr>
        <p:spPr bwMode="auto">
          <a:xfrm>
            <a:off x="7638127" y="1537982"/>
            <a:ext cx="144016" cy="14401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94" name="왼쪽으로 구부러진 화살표 93"/>
          <p:cNvSpPr/>
          <p:nvPr/>
        </p:nvSpPr>
        <p:spPr bwMode="auto">
          <a:xfrm rot="15010587">
            <a:off x="2565611" y="1816713"/>
            <a:ext cx="201476" cy="532861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95" name="왼쪽으로 구부러진 화살표 94"/>
          <p:cNvSpPr/>
          <p:nvPr/>
        </p:nvSpPr>
        <p:spPr bwMode="auto">
          <a:xfrm rot="16200000">
            <a:off x="8214191" y="1177942"/>
            <a:ext cx="144016" cy="288032"/>
          </a:xfrm>
          <a:prstGeom prst="curvedLeftArrow">
            <a:avLst>
              <a:gd name="adj1" fmla="val 25000"/>
              <a:gd name="adj2" fmla="val 54886"/>
              <a:gd name="adj3" fmla="val 4231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pic>
        <p:nvPicPr>
          <p:cNvPr id="142337" name="Picture 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25959" y="902508"/>
            <a:ext cx="1398370" cy="14275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순서도: 문서 95"/>
          <p:cNvSpPr/>
          <p:nvPr/>
        </p:nvSpPr>
        <p:spPr bwMode="auto">
          <a:xfrm>
            <a:off x="4541783" y="1784134"/>
            <a:ext cx="576064" cy="50405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solidFill>
                  <a:schemeClr val="bg1"/>
                </a:solidFill>
                <a:latin typeface="Verdana" pitchFamily="34" charset="0"/>
                <a:ea typeface="HY울릉도M" pitchFamily="18" charset="-127"/>
                <a:cs typeface="한컴돋움" pitchFamily="18" charset="2"/>
              </a:rPr>
              <a:t>AMGA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97" name="순서도: 문서 96"/>
          <p:cNvSpPr/>
          <p:nvPr/>
        </p:nvSpPr>
        <p:spPr bwMode="auto">
          <a:xfrm>
            <a:off x="5703639" y="2474086"/>
            <a:ext cx="576064" cy="50405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DIRAC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98" name="순서도: 문서 97"/>
          <p:cNvSpPr/>
          <p:nvPr/>
        </p:nvSpPr>
        <p:spPr bwMode="auto">
          <a:xfrm>
            <a:off x="5416640" y="2258062"/>
            <a:ext cx="504057" cy="288032"/>
          </a:xfrm>
          <a:prstGeom prst="flowChartDocumen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UI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cxnSp>
        <p:nvCxnSpPr>
          <p:cNvPr id="102" name="직선 화살표 연결선 101"/>
          <p:cNvCxnSpPr/>
          <p:nvPr/>
        </p:nvCxnSpPr>
        <p:spPr bwMode="auto">
          <a:xfrm>
            <a:off x="3173631" y="3806234"/>
            <a:ext cx="597004" cy="1080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 rot="10800000">
            <a:off x="2957607" y="3986254"/>
            <a:ext cx="597004" cy="1080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직선 화살표 연결선 107"/>
          <p:cNvCxnSpPr>
            <a:endCxn id="25" idx="1"/>
          </p:cNvCxnSpPr>
          <p:nvPr/>
        </p:nvCxnSpPr>
        <p:spPr bwMode="auto">
          <a:xfrm>
            <a:off x="6053951" y="3806234"/>
            <a:ext cx="597004" cy="778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직선 화살표 연결선 110"/>
          <p:cNvCxnSpPr/>
          <p:nvPr/>
        </p:nvCxnSpPr>
        <p:spPr bwMode="auto">
          <a:xfrm rot="10800000">
            <a:off x="5837927" y="3986254"/>
            <a:ext cx="597004" cy="778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6" name="구부러진 연결선 115"/>
          <p:cNvCxnSpPr/>
          <p:nvPr/>
        </p:nvCxnSpPr>
        <p:spPr bwMode="auto">
          <a:xfrm rot="5400000" flipH="1" flipV="1">
            <a:off x="5195731" y="2819062"/>
            <a:ext cx="30128" cy="2880320"/>
          </a:xfrm>
          <a:prstGeom prst="curvedConnector3">
            <a:avLst>
              <a:gd name="adj1" fmla="val -758763"/>
            </a:avLst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9" name="직선 화살표 연결선 118"/>
          <p:cNvCxnSpPr/>
          <p:nvPr/>
        </p:nvCxnSpPr>
        <p:spPr bwMode="auto">
          <a:xfrm>
            <a:off x="3245639" y="2150050"/>
            <a:ext cx="236964" cy="228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1" name="직선 화살표 연결선 120"/>
          <p:cNvCxnSpPr/>
          <p:nvPr/>
        </p:nvCxnSpPr>
        <p:spPr bwMode="auto">
          <a:xfrm rot="16200000" flipH="1">
            <a:off x="2978547" y="3122158"/>
            <a:ext cx="1296144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4" name="직선 화살표 연결선 123"/>
          <p:cNvCxnSpPr/>
          <p:nvPr/>
        </p:nvCxnSpPr>
        <p:spPr bwMode="auto">
          <a:xfrm>
            <a:off x="3461663" y="2618102"/>
            <a:ext cx="2982545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7" name="직선 화살표 연결선 126"/>
          <p:cNvCxnSpPr>
            <a:stCxn id="59" idx="1"/>
          </p:cNvCxnSpPr>
          <p:nvPr/>
        </p:nvCxnSpPr>
        <p:spPr bwMode="auto">
          <a:xfrm rot="10800000" flipV="1">
            <a:off x="6866979" y="3878242"/>
            <a:ext cx="627132" cy="1858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32" name="직선 화살표 연결선 131"/>
          <p:cNvCxnSpPr>
            <a:stCxn id="31" idx="2"/>
            <a:endCxn id="30" idx="3"/>
          </p:cNvCxnSpPr>
          <p:nvPr/>
        </p:nvCxnSpPr>
        <p:spPr bwMode="auto">
          <a:xfrm rot="10800000">
            <a:off x="1187625" y="5246394"/>
            <a:ext cx="356999" cy="2627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직선 화살표 연결선 133"/>
          <p:cNvCxnSpPr>
            <a:stCxn id="18" idx="2"/>
            <a:endCxn id="31" idx="1"/>
          </p:cNvCxnSpPr>
          <p:nvPr/>
        </p:nvCxnSpPr>
        <p:spPr bwMode="auto">
          <a:xfrm rot="5400000">
            <a:off x="1687687" y="4059214"/>
            <a:ext cx="1342880" cy="11969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직선 화살표 연결선 136"/>
          <p:cNvCxnSpPr>
            <a:stCxn id="37" idx="2"/>
            <a:endCxn id="36" idx="3"/>
          </p:cNvCxnSpPr>
          <p:nvPr/>
        </p:nvCxnSpPr>
        <p:spPr bwMode="auto">
          <a:xfrm rot="10800000">
            <a:off x="3203848" y="5246394"/>
            <a:ext cx="38098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직선 화살표 연결선 140"/>
          <p:cNvCxnSpPr>
            <a:stCxn id="18" idx="2"/>
            <a:endCxn id="37" idx="1"/>
          </p:cNvCxnSpPr>
          <p:nvPr/>
        </p:nvCxnSpPr>
        <p:spPr bwMode="auto">
          <a:xfrm rot="16200000" flipH="1">
            <a:off x="2695153" y="4248707"/>
            <a:ext cx="1368152" cy="84324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직선 화살표 연결선 143"/>
          <p:cNvCxnSpPr>
            <a:stCxn id="24" idx="2"/>
          </p:cNvCxnSpPr>
          <p:nvPr/>
        </p:nvCxnSpPr>
        <p:spPr bwMode="auto">
          <a:xfrm rot="5400000">
            <a:off x="4124844" y="3641323"/>
            <a:ext cx="1368152" cy="205801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직선 화살표 연결선 146"/>
          <p:cNvCxnSpPr>
            <a:endCxn id="43" idx="1"/>
          </p:cNvCxnSpPr>
          <p:nvPr/>
        </p:nvCxnSpPr>
        <p:spPr bwMode="auto">
          <a:xfrm rot="16200000" flipH="1">
            <a:off x="5200325" y="4623856"/>
            <a:ext cx="1368152" cy="929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직선 화살표 연결선 149"/>
          <p:cNvCxnSpPr>
            <a:stCxn id="24" idx="2"/>
            <a:endCxn id="49" idx="1"/>
          </p:cNvCxnSpPr>
          <p:nvPr/>
        </p:nvCxnSpPr>
        <p:spPr bwMode="auto">
          <a:xfrm rot="16200000" flipH="1">
            <a:off x="6259549" y="3564631"/>
            <a:ext cx="1368152" cy="22113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직선 화살표 연결선 152"/>
          <p:cNvCxnSpPr/>
          <p:nvPr/>
        </p:nvCxnSpPr>
        <p:spPr bwMode="auto">
          <a:xfrm rot="10800000">
            <a:off x="5333871" y="5210390"/>
            <a:ext cx="38098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직선 화살표 연결선 153"/>
          <p:cNvCxnSpPr/>
          <p:nvPr/>
        </p:nvCxnSpPr>
        <p:spPr bwMode="auto">
          <a:xfrm rot="10800000">
            <a:off x="7452320" y="5210390"/>
            <a:ext cx="38098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직선 화살표 연결선 154"/>
          <p:cNvCxnSpPr>
            <a:stCxn id="59" idx="2"/>
          </p:cNvCxnSpPr>
          <p:nvPr/>
        </p:nvCxnSpPr>
        <p:spPr bwMode="auto">
          <a:xfrm rot="16200000" flipH="1">
            <a:off x="7221187" y="4547209"/>
            <a:ext cx="1296144" cy="31824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직선 화살표 연결선 157"/>
          <p:cNvCxnSpPr>
            <a:cxnSpLocks noChangeAspect="1"/>
          </p:cNvCxnSpPr>
          <p:nvPr/>
        </p:nvCxnSpPr>
        <p:spPr bwMode="auto">
          <a:xfrm flipV="1">
            <a:off x="8142183" y="1537982"/>
            <a:ext cx="28429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64" name="직선 화살표 연결선 163"/>
          <p:cNvCxnSpPr/>
          <p:nvPr/>
        </p:nvCxnSpPr>
        <p:spPr bwMode="auto">
          <a:xfrm rot="10800000">
            <a:off x="8091115" y="168199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69" name="직선 화살표 연결선 168"/>
          <p:cNvCxnSpPr/>
          <p:nvPr/>
        </p:nvCxnSpPr>
        <p:spPr bwMode="auto">
          <a:xfrm flipV="1">
            <a:off x="8142183" y="1826014"/>
            <a:ext cx="288032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7710135" y="1177942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Tape</a:t>
            </a:r>
            <a:endParaRPr lang="ko-KR" altLang="en-US" sz="9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7719323" y="1321958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CPU</a:t>
            </a:r>
            <a:endParaRPr lang="ko-KR" altLang="en-US" sz="9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7724095" y="148912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Disk</a:t>
            </a:r>
            <a:endParaRPr lang="ko-KR" altLang="en-US" sz="9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8374375" y="1212842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Raw Data</a:t>
            </a:r>
            <a:endParaRPr lang="ko-KR" altLang="en-US" sz="9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8358207" y="1366046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err="1" smtClean="0"/>
              <a:t>mDST</a:t>
            </a:r>
            <a:r>
              <a:rPr lang="en-US" altLang="ko-KR" sz="900" b="1" dirty="0" smtClean="0"/>
              <a:t> Data</a:t>
            </a:r>
            <a:endParaRPr lang="ko-KR" altLang="en-US" sz="9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8367395" y="1544962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err="1" smtClean="0"/>
              <a:t>mDST</a:t>
            </a:r>
            <a:r>
              <a:rPr lang="en-US" altLang="ko-KR" sz="900" b="1" dirty="0" smtClean="0"/>
              <a:t> MC</a:t>
            </a:r>
            <a:endParaRPr lang="ko-KR" altLang="en-US" sz="9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8374375" y="1712126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err="1" smtClean="0"/>
              <a:t>Ntuples</a:t>
            </a:r>
            <a:endParaRPr lang="ko-KR" altLang="en-US" sz="900" b="1" dirty="0"/>
          </a:p>
        </p:txBody>
      </p:sp>
      <p:cxnSp>
        <p:nvCxnSpPr>
          <p:cNvPr id="182" name="직선 화살표 연결선 181"/>
          <p:cNvCxnSpPr/>
          <p:nvPr/>
        </p:nvCxnSpPr>
        <p:spPr bwMode="auto">
          <a:xfrm rot="5400000">
            <a:off x="5878571" y="3102457"/>
            <a:ext cx="1554046" cy="9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185" name="직선 화살표 연결선 184"/>
          <p:cNvCxnSpPr/>
          <p:nvPr/>
        </p:nvCxnSpPr>
        <p:spPr bwMode="auto">
          <a:xfrm rot="10800000">
            <a:off x="5117852" y="1826014"/>
            <a:ext cx="103832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189" name="직선 화살표 연결선 188"/>
          <p:cNvCxnSpPr/>
          <p:nvPr/>
        </p:nvCxnSpPr>
        <p:spPr bwMode="auto">
          <a:xfrm rot="5400000">
            <a:off x="5945940" y="2222059"/>
            <a:ext cx="504054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192" name="직선 화살표 연결선 191"/>
          <p:cNvCxnSpPr>
            <a:endCxn id="26" idx="3"/>
          </p:cNvCxnSpPr>
          <p:nvPr/>
        </p:nvCxnSpPr>
        <p:spPr bwMode="auto">
          <a:xfrm rot="16200000" flipH="1">
            <a:off x="5969132" y="3093179"/>
            <a:ext cx="401918" cy="27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4" name="직선 화살표 연결선 203"/>
          <p:cNvCxnSpPr>
            <a:stCxn id="19" idx="2"/>
            <a:endCxn id="18" idx="3"/>
          </p:cNvCxnSpPr>
          <p:nvPr/>
        </p:nvCxnSpPr>
        <p:spPr bwMode="auto">
          <a:xfrm rot="10800000">
            <a:off x="3173631" y="3806234"/>
            <a:ext cx="38098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7" name="직선 화살표 연결선 206"/>
          <p:cNvCxnSpPr>
            <a:stCxn id="25" idx="2"/>
            <a:endCxn id="24" idx="3"/>
          </p:cNvCxnSpPr>
          <p:nvPr/>
        </p:nvCxnSpPr>
        <p:spPr bwMode="auto">
          <a:xfrm rot="10800000">
            <a:off x="6053951" y="3806234"/>
            <a:ext cx="380980" cy="257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6572835" y="2546094"/>
            <a:ext cx="369332" cy="99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</a:rPr>
              <a:t>Data Tools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40787" y="2258062"/>
            <a:ext cx="369332" cy="99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</a:rPr>
              <a:t>Data Tools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7584146">
            <a:off x="4412353" y="2477030"/>
            <a:ext cx="369332" cy="99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Data Tools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 rot="20840501">
            <a:off x="3525070" y="2788753"/>
            <a:ext cx="353943" cy="99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Data Tools</a:t>
            </a:r>
            <a:endParaRPr lang="ko-KR" alt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0" name="순서도: 수행의 시작/종료 129"/>
          <p:cNvSpPr/>
          <p:nvPr/>
        </p:nvSpPr>
        <p:spPr bwMode="auto">
          <a:xfrm>
            <a:off x="7020272" y="1970030"/>
            <a:ext cx="1080120" cy="21602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Client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31" name="순서도: 문서 130"/>
          <p:cNvSpPr/>
          <p:nvPr/>
        </p:nvSpPr>
        <p:spPr bwMode="auto">
          <a:xfrm>
            <a:off x="7246024" y="2186054"/>
            <a:ext cx="648072" cy="288032"/>
          </a:xfrm>
          <a:prstGeom prst="flowChartDocumen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gbast2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01" name="제목 4"/>
          <p:cNvSpPr txBox="1">
            <a:spLocks/>
          </p:cNvSpPr>
          <p:nvPr/>
        </p:nvSpPr>
        <p:spPr bwMode="auto">
          <a:xfrm>
            <a:off x="580780" y="285728"/>
            <a:ext cx="784887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Belle II computing model</a:t>
            </a:r>
            <a:endParaRPr kumimoji="1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Data Handling Outlines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8EB8-CAB2-49EA-A90C-A22721F6E37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174084" name="Picture 15" descr="C:\Documents and Settings\Chaeun\바탕 화면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120775"/>
            <a:ext cx="678497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직사각형 6"/>
          <p:cNvSpPr>
            <a:spLocks noChangeArrowheads="1"/>
          </p:cNvSpPr>
          <p:nvPr/>
        </p:nvSpPr>
        <p:spPr bwMode="auto">
          <a:xfrm>
            <a:off x="1835696" y="5805264"/>
            <a:ext cx="2304255" cy="503461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KEK</a:t>
            </a:r>
            <a:endParaRPr lang="ko-KR" altLang="en-US" dirty="0"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74087" name="직사각형 7"/>
          <p:cNvSpPr>
            <a:spLocks noChangeArrowheads="1"/>
          </p:cNvSpPr>
          <p:nvPr/>
        </p:nvSpPr>
        <p:spPr bwMode="auto">
          <a:xfrm>
            <a:off x="5795764" y="5805264"/>
            <a:ext cx="2520652" cy="432024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Grid 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44" y="3214686"/>
            <a:ext cx="714380" cy="36933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plan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순서도: 문서 7"/>
          <p:cNvSpPr/>
          <p:nvPr/>
        </p:nvSpPr>
        <p:spPr bwMode="auto">
          <a:xfrm>
            <a:off x="6357951" y="1808156"/>
            <a:ext cx="500065" cy="334960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DIRAC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" descr="C:\Documents and Settings\임매력\바탕 화면\뿅\아이콘소스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252538"/>
            <a:ext cx="89820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49"/>
            <a:ext cx="5011297" cy="249238"/>
          </a:xfrm>
          <a:prstGeom prst="rect">
            <a:avLst/>
          </a:prstGeom>
          <a:noFill/>
        </p:spPr>
      </p:pic>
      <p:pic>
        <p:nvPicPr>
          <p:cNvPr id="175108" name="Picture 3" descr="C:\Documents and Settings\임매력\바탕 화면\뿅\11.png"/>
          <p:cNvPicPr>
            <a:picLocks noChangeAspect="1" noChangeArrowheads="1"/>
          </p:cNvPicPr>
          <p:nvPr/>
        </p:nvPicPr>
        <p:blipFill>
          <a:blip r:embed="rId4"/>
          <a:srcRect l="16029" r="55974" b="86739"/>
          <a:stretch>
            <a:fillRect/>
          </a:stretch>
        </p:blipFill>
        <p:spPr bwMode="auto">
          <a:xfrm>
            <a:off x="7410450" y="255588"/>
            <a:ext cx="1581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198938" y="933450"/>
            <a:ext cx="432752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kern="0" dirty="0">
                <a:solidFill>
                  <a:sysClr val="windowText" lastClr="000000"/>
                </a:solidFill>
                <a:latin typeface="Verdana" pitchFamily="34" charset="0"/>
                <a:ea typeface="바탕" pitchFamily="18" charset="-127"/>
              </a:rPr>
              <a:t>To construct the DH system for Belle II experiment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kern="0" dirty="0">
              <a:solidFill>
                <a:sysClr val="windowText" lastClr="000000"/>
              </a:solidFill>
              <a:latin typeface="Verdana" pitchFamily="34" charset="0"/>
              <a:ea typeface="바탕" pitchFamily="18" charset="-127"/>
            </a:endParaRPr>
          </a:p>
        </p:txBody>
      </p:sp>
      <p:sp>
        <p:nvSpPr>
          <p:cNvPr id="16" name="직사각형 47"/>
          <p:cNvSpPr>
            <a:spLocks noChangeArrowheads="1"/>
          </p:cNvSpPr>
          <p:nvPr/>
        </p:nvSpPr>
        <p:spPr bwMode="auto">
          <a:xfrm>
            <a:off x="0" y="1214422"/>
            <a:ext cx="363378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To improve the scalability and                   performance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To run based on grid farm </a:t>
            </a:r>
            <a:endParaRPr lang="en-US" altLang="ko-KR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buFont typeface="Arial" charset="0"/>
              <a:buChar char="•"/>
              <a:defRPr/>
            </a:pPr>
            <a:endParaRPr kumimoji="0" lang="en-US" altLang="ko-KR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007635"/>
              </a:buClr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latin typeface="HY울릉도M"/>
                <a:ea typeface="HY울릉도M"/>
              </a:rPr>
              <a:t>⇒</a:t>
            </a:r>
            <a:r>
              <a:rPr kumimoji="0" lang="en-US" altLang="ko-KR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AMGA 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b="1" kern="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kumimoji="0" lang="en-US" altLang="ko-KR" b="1" kern="0" dirty="0" err="1">
                <a:latin typeface="맑은 고딕" pitchFamily="50" charset="-127"/>
                <a:ea typeface="맑은 고딕" pitchFamily="50" charset="-127"/>
              </a:rPr>
              <a:t>rda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etadata Catalog for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rid </a:t>
            </a:r>
            <a:r>
              <a:rPr kumimoji="0" lang="en-US" altLang="ko-KR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kumimoji="0" lang="en-US" altLang="ko-KR" b="1" kern="0" dirty="0">
                <a:latin typeface="맑은 고딕" pitchFamily="50" charset="-127"/>
                <a:ea typeface="맑은 고딕" pitchFamily="50" charset="-127"/>
              </a:rPr>
              <a:t>pplication)</a:t>
            </a:r>
            <a:endParaRPr kumimoji="0" lang="ko-KR" altLang="en-US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90913" y="1306513"/>
            <a:ext cx="617537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rot="10800000">
            <a:off x="4460875" y="1608138"/>
            <a:ext cx="4619625" cy="26320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3" name="TextBox 24"/>
          <p:cNvSpPr txBox="1">
            <a:spLocks noChangeArrowheads="1"/>
          </p:cNvSpPr>
          <p:nvPr/>
        </p:nvSpPr>
        <p:spPr bwMode="auto">
          <a:xfrm>
            <a:off x="5422900" y="2774950"/>
            <a:ext cx="86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AMGA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4" name="TextBox 25"/>
          <p:cNvSpPr txBox="1">
            <a:spLocks noChangeArrowheads="1"/>
          </p:cNvSpPr>
          <p:nvPr/>
        </p:nvSpPr>
        <p:spPr bwMode="auto">
          <a:xfrm>
            <a:off x="6962775" y="1965325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Cache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EA2A87D-A5B1-49DB-A501-2C83B6779F33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175116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Belle II metadata system</a:t>
            </a:r>
            <a:endParaRPr lang="ko-KR" altLang="en-US" dirty="0" smtClean="0"/>
          </a:p>
        </p:txBody>
      </p:sp>
      <p:sp>
        <p:nvSpPr>
          <p:cNvPr id="21" name="순서도: 문서 20"/>
          <p:cNvSpPr/>
          <p:nvPr/>
        </p:nvSpPr>
        <p:spPr bwMode="auto">
          <a:xfrm>
            <a:off x="7215206" y="3571876"/>
            <a:ext cx="500065" cy="334960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DIRAC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22" name="순서도: 문서 21"/>
          <p:cNvSpPr/>
          <p:nvPr/>
        </p:nvSpPr>
        <p:spPr bwMode="auto">
          <a:xfrm>
            <a:off x="1928794" y="4451362"/>
            <a:ext cx="571504" cy="40639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DIRAC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50"/>
            <a:ext cx="5011297" cy="249238"/>
          </a:xfrm>
          <a:prstGeom prst="rect">
            <a:avLst/>
          </a:prstGeom>
          <a:noFill/>
        </p:spPr>
      </p:pic>
      <p:pic>
        <p:nvPicPr>
          <p:cNvPr id="2052" name="Picture 4" descr="C:\Documents and Settings\임매력\바탕 화면\뿅\무제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4" y="885825"/>
            <a:ext cx="3860406" cy="5057775"/>
          </a:xfrm>
          <a:prstGeom prst="rect">
            <a:avLst/>
          </a:prstGeom>
          <a:noFill/>
        </p:spPr>
      </p:pic>
      <p:pic>
        <p:nvPicPr>
          <p:cNvPr id="2053" name="Picture 5" descr="C:\Documents and Settings\임매력\바탕 화면\뿅\6.png"/>
          <p:cNvPicPr>
            <a:picLocks noChangeAspect="1" noChangeArrowheads="1"/>
          </p:cNvPicPr>
          <p:nvPr/>
        </p:nvPicPr>
        <p:blipFill>
          <a:blip r:embed="rId4" cstate="print"/>
          <a:srcRect t="34784"/>
          <a:stretch>
            <a:fillRect/>
          </a:stretch>
        </p:blipFill>
        <p:spPr bwMode="auto">
          <a:xfrm>
            <a:off x="4448175" y="2314575"/>
            <a:ext cx="4448175" cy="1320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3975" y="1657350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-윤명조160" pitchFamily="18" charset="-127"/>
                <a:ea typeface="-윤명조160" pitchFamily="18" charset="-127"/>
              </a:rPr>
              <a:t> </a:t>
            </a:r>
            <a:r>
              <a:rPr lang="en-US" altLang="ko-KR" dirty="0" smtClean="0">
                <a:latin typeface="Arial" pitchFamily="34" charset="0"/>
                <a:ea typeface="-윤명조160" pitchFamily="18" charset="-127"/>
              </a:rPr>
              <a:t>We make the simple data tool </a:t>
            </a:r>
          </a:p>
          <a:p>
            <a:r>
              <a:rPr lang="en-US" altLang="ko-KR" dirty="0" smtClean="0">
                <a:latin typeface="Arial" pitchFamily="34" charset="0"/>
                <a:ea typeface="-윤명조160" pitchFamily="18" charset="-127"/>
              </a:rPr>
              <a:t>which is not based on database.</a:t>
            </a:r>
            <a:endParaRPr lang="ko-KR" altLang="en-US" dirty="0">
              <a:latin typeface="Arial" pitchFamily="34" charset="0"/>
              <a:ea typeface="-윤명조160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91B595-7485-4F4D-BFC6-F33079F677FD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4" name="제목 4"/>
          <p:cNvSpPr>
            <a:spLocks noGrp="1"/>
          </p:cNvSpPr>
          <p:nvPr>
            <p:ph type="title"/>
          </p:nvPr>
        </p:nvSpPr>
        <p:spPr>
          <a:xfrm>
            <a:off x="682897" y="117004"/>
            <a:ext cx="7129463" cy="647700"/>
          </a:xfrm>
        </p:spPr>
        <p:txBody>
          <a:bodyPr/>
          <a:lstStyle/>
          <a:p>
            <a:r>
              <a:rPr lang="en-US" altLang="ko-KR" dirty="0" smtClean="0"/>
              <a:t>Belle II data cache system</a:t>
            </a:r>
            <a:endParaRPr lang="ko-KR" altLang="en-US" dirty="0" smtClean="0"/>
          </a:p>
        </p:txBody>
      </p:sp>
      <p:sp>
        <p:nvSpPr>
          <p:cNvPr id="10" name="직사각형 9"/>
          <p:cNvSpPr/>
          <p:nvPr/>
        </p:nvSpPr>
        <p:spPr bwMode="auto">
          <a:xfrm>
            <a:off x="1571604" y="3214686"/>
            <a:ext cx="1785950" cy="500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1" name="아래쪽 화살표 10"/>
          <p:cNvSpPr/>
          <p:nvPr/>
        </p:nvSpPr>
        <p:spPr bwMode="auto">
          <a:xfrm>
            <a:off x="2214546" y="3143248"/>
            <a:ext cx="214314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4365104"/>
            <a:ext cx="4427984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Event-driven meta-data catalog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HY울릉도M"/>
                <a:ea typeface="HY울릉도M"/>
                <a:cs typeface="Arial" pitchFamily="34" charset="0"/>
              </a:rPr>
              <a:t>⇒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Condition-driven meta-data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catalog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Large Scale data DH test with </a:t>
            </a:r>
            <a:r>
              <a:rPr lang="en-US" altLang="ko-KR" dirty="0" smtClean="0">
                <a:solidFill>
                  <a:srgbClr val="FF3399"/>
                </a:solidFill>
              </a:rPr>
              <a:t>Belle Data</a:t>
            </a:r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23850" y="1412875"/>
            <a:ext cx="8462992" cy="1587497"/>
          </a:xfrm>
        </p:spPr>
        <p:txBody>
          <a:bodyPr/>
          <a:lstStyle/>
          <a:p>
            <a:r>
              <a:rPr lang="en-US" altLang="ko-KR" sz="2400" dirty="0" smtClean="0"/>
              <a:t>We </a:t>
            </a:r>
            <a:r>
              <a:rPr lang="en-US" altLang="ko-KR" sz="2400" dirty="0" smtClean="0"/>
              <a:t>perform searching for the </a:t>
            </a:r>
            <a:r>
              <a:rPr lang="en-US" altLang="ko-KR" sz="2400" dirty="0" smtClean="0"/>
              <a:t>interesting files with a table of meta-system and changing number of </a:t>
            </a:r>
            <a:r>
              <a:rPr lang="en-US" altLang="ko-KR" sz="2400" dirty="0" smtClean="0"/>
              <a:t>parallel processing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  <a:p>
            <a:r>
              <a:rPr lang="en-US" altLang="ko-KR" sz="2400" dirty="0" smtClean="0"/>
              <a:t>The linearity of </a:t>
            </a:r>
            <a:r>
              <a:rPr lang="en-US" altLang="ko-KR" sz="2400" dirty="0" smtClean="0"/>
              <a:t>search </a:t>
            </a:r>
            <a:r>
              <a:rPr lang="en-US" altLang="ko-KR" sz="2400" dirty="0" smtClean="0"/>
              <a:t>is stable up to 50 parallel simultaneous </a:t>
            </a:r>
            <a:r>
              <a:rPr lang="en-US" altLang="ko-KR" sz="2400" dirty="0" smtClean="0"/>
              <a:t>processing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9DAEB-F118-4C4B-AD11-6114D57CB89A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968" y="3533786"/>
            <a:ext cx="3851122" cy="31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28662" y="4228935"/>
            <a:ext cx="342902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# of files: 2013 files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# of events: 12 M events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# of luminosity: 5792 pb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What queries? 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run #, exp#, stream#...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500438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Input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3345420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Output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9DAEB-F118-4C4B-AD11-6114D57CB89A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8" name="제목 4"/>
          <p:cNvSpPr txBox="1">
            <a:spLocks/>
          </p:cNvSpPr>
          <p:nvPr/>
        </p:nvSpPr>
        <p:spPr bwMode="auto">
          <a:xfrm>
            <a:off x="500034" y="71414"/>
            <a:ext cx="814393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Large Scale data DH test with 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Belle II Data (Random generating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ko-KR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32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16"/>
            <a:ext cx="3771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5091"/>
            <a:ext cx="3781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7544" y="5572140"/>
            <a:ext cx="38576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a table and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multi-processing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Generating time: 400 files/sec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504" y="5572140"/>
            <a:ext cx="44999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30 multi-tables and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multi-processing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Generating time: 400 files/sec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내용 개체 틀 5"/>
          <p:cNvSpPr>
            <a:spLocks noGrp="1"/>
          </p:cNvSpPr>
          <p:nvPr>
            <p:ph idx="1"/>
          </p:nvPr>
        </p:nvSpPr>
        <p:spPr>
          <a:xfrm>
            <a:off x="285720" y="857232"/>
            <a:ext cx="8462992" cy="1587497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altLang="ko-KR" sz="2000" dirty="0" smtClean="0"/>
              <a:t>Input: 70,000 files (140TB) </a:t>
            </a:r>
          </a:p>
          <a:p>
            <a:pPr>
              <a:buBlip>
                <a:blip r:embed="rId4"/>
              </a:buBlip>
            </a:pPr>
            <a:r>
              <a:rPr lang="en-US" altLang="ko-KR" sz="2000" dirty="0" smtClean="0"/>
              <a:t>The linearity of </a:t>
            </a:r>
            <a:r>
              <a:rPr lang="en-US" altLang="ko-KR" sz="2000" dirty="0" smtClean="0"/>
              <a:t>search </a:t>
            </a:r>
            <a:r>
              <a:rPr lang="en-US" altLang="ko-KR" sz="2000" dirty="0" smtClean="0"/>
              <a:t>is stable up to 50 parallel simultaneous </a:t>
            </a:r>
            <a:r>
              <a:rPr lang="en-US" altLang="ko-KR" sz="2000" dirty="0" smtClean="0"/>
              <a:t>processing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pPr>
              <a:buBlip>
                <a:blip r:embed="rId4"/>
              </a:buBlip>
            </a:pPr>
            <a:r>
              <a:rPr lang="en-US" altLang="ko-KR" sz="2000" dirty="0" smtClean="0"/>
              <a:t>It is almost </a:t>
            </a:r>
            <a:r>
              <a:rPr lang="en-US" altLang="ko-KR" sz="2000" dirty="0" smtClean="0"/>
              <a:t>same between using </a:t>
            </a:r>
            <a:r>
              <a:rPr lang="en-US" altLang="ko-KR" sz="2000" dirty="0" smtClean="0"/>
              <a:t>a table and </a:t>
            </a:r>
            <a:r>
              <a:rPr lang="en-US" altLang="ko-KR" sz="2000" dirty="0" smtClean="0"/>
              <a:t>using 30 </a:t>
            </a:r>
            <a:r>
              <a:rPr lang="en-US" altLang="ko-KR" sz="2000" dirty="0" smtClean="0"/>
              <a:t>multi-tables.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629</Words>
  <Application>Microsoft Office PowerPoint</Application>
  <PresentationFormat>화면 슬라이드 쇼(4:3)</PresentationFormat>
  <Paragraphs>185</Paragraphs>
  <Slides>13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4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기본 디자인</vt:lpstr>
      <vt:lpstr>2_기본 디자인</vt:lpstr>
      <vt:lpstr>3_기본 디자인</vt:lpstr>
      <vt:lpstr>EGEE_Template</vt:lpstr>
      <vt:lpstr>수식</vt:lpstr>
      <vt:lpstr>Belle II  Data Management System</vt:lpstr>
      <vt:lpstr>Contents</vt:lpstr>
      <vt:lpstr>Belle vs. Belle II </vt:lpstr>
      <vt:lpstr>슬라이드 4</vt:lpstr>
      <vt:lpstr>Data Handling Outlines</vt:lpstr>
      <vt:lpstr>Belle II metadata system</vt:lpstr>
      <vt:lpstr>Belle II data cache system</vt:lpstr>
      <vt:lpstr>Large Scale data DH test with Belle Data</vt:lpstr>
      <vt:lpstr>슬라이드 9</vt:lpstr>
      <vt:lpstr>슬라이드 10</vt:lpstr>
      <vt:lpstr>Plan</vt:lpstr>
      <vt:lpstr>Summary</vt:lpstr>
      <vt:lpstr>Thank you.</vt:lpstr>
    </vt:vector>
  </TitlesOfParts>
  <Company>KISTI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Belle II DH group</dc:title>
  <dc:creator>.</dc:creator>
  <cp:lastModifiedBy>admin</cp:lastModifiedBy>
  <cp:revision>307</cp:revision>
  <dcterms:created xsi:type="dcterms:W3CDTF">2010-04-15T04:19:49Z</dcterms:created>
  <dcterms:modified xsi:type="dcterms:W3CDTF">2010-10-20T14:31:03Z</dcterms:modified>
</cp:coreProperties>
</file>